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7"/>
  </p:notesMasterIdLst>
  <p:sldIdLst>
    <p:sldId id="256" r:id="rId2"/>
    <p:sldId id="394" r:id="rId3"/>
    <p:sldId id="395" r:id="rId4"/>
    <p:sldId id="39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411" r:id="rId20"/>
    <p:sldId id="324" r:id="rId21"/>
    <p:sldId id="325" r:id="rId22"/>
    <p:sldId id="326" r:id="rId23"/>
    <p:sldId id="327" r:id="rId24"/>
    <p:sldId id="328" r:id="rId25"/>
    <p:sldId id="412" r:id="rId26"/>
    <p:sldId id="413" r:id="rId27"/>
    <p:sldId id="414" r:id="rId28"/>
    <p:sldId id="415" r:id="rId29"/>
    <p:sldId id="416" r:id="rId30"/>
    <p:sldId id="334" r:id="rId31"/>
    <p:sldId id="397" r:id="rId32"/>
    <p:sldId id="398" r:id="rId33"/>
    <p:sldId id="409" r:id="rId34"/>
    <p:sldId id="293" r:id="rId35"/>
    <p:sldId id="511" r:id="rId36"/>
    <p:sldId id="294" r:id="rId37"/>
    <p:sldId id="512" r:id="rId38"/>
    <p:sldId id="417" r:id="rId39"/>
    <p:sldId id="418" r:id="rId40"/>
    <p:sldId id="419" r:id="rId41"/>
    <p:sldId id="42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9" r:id="rId54"/>
    <p:sldId id="300" r:id="rId55"/>
    <p:sldId id="301" r:id="rId56"/>
    <p:sldId id="302" r:id="rId57"/>
    <p:sldId id="309" r:id="rId58"/>
    <p:sldId id="445" r:id="rId59"/>
    <p:sldId id="446" r:id="rId60"/>
    <p:sldId id="447" r:id="rId61"/>
    <p:sldId id="448" r:id="rId62"/>
    <p:sldId id="449" r:id="rId63"/>
    <p:sldId id="450" r:id="rId64"/>
    <p:sldId id="451" r:id="rId65"/>
    <p:sldId id="452" r:id="rId66"/>
    <p:sldId id="453" r:id="rId67"/>
    <p:sldId id="454" r:id="rId68"/>
    <p:sldId id="485" r:id="rId69"/>
    <p:sldId id="490" r:id="rId70"/>
    <p:sldId id="491" r:id="rId71"/>
    <p:sldId id="486" r:id="rId72"/>
    <p:sldId id="487" r:id="rId73"/>
    <p:sldId id="488" r:id="rId74"/>
    <p:sldId id="492" r:id="rId75"/>
    <p:sldId id="493" r:id="rId76"/>
    <p:sldId id="494" r:id="rId77"/>
    <p:sldId id="495" r:id="rId78"/>
    <p:sldId id="496" r:id="rId79"/>
    <p:sldId id="497" r:id="rId80"/>
    <p:sldId id="498" r:id="rId81"/>
    <p:sldId id="499" r:id="rId82"/>
    <p:sldId id="500" r:id="rId83"/>
    <p:sldId id="501" r:id="rId84"/>
    <p:sldId id="502" r:id="rId85"/>
    <p:sldId id="503" r:id="rId86"/>
    <p:sldId id="504" r:id="rId87"/>
    <p:sldId id="505" r:id="rId88"/>
    <p:sldId id="506" r:id="rId89"/>
    <p:sldId id="507" r:id="rId90"/>
    <p:sldId id="508" r:id="rId91"/>
    <p:sldId id="509" r:id="rId92"/>
    <p:sldId id="510" r:id="rId93"/>
    <p:sldId id="480" r:id="rId94"/>
    <p:sldId id="295" r:id="rId95"/>
    <p:sldId id="296" r:id="rId96"/>
    <p:sldId id="297" r:id="rId97"/>
    <p:sldId id="481" r:id="rId98"/>
    <p:sldId id="482" r:id="rId99"/>
    <p:sldId id="483" r:id="rId100"/>
    <p:sldId id="484" r:id="rId101"/>
    <p:sldId id="421" r:id="rId102"/>
    <p:sldId id="257" r:id="rId103"/>
    <p:sldId id="541" r:id="rId104"/>
    <p:sldId id="422" r:id="rId105"/>
    <p:sldId id="513" r:id="rId106"/>
    <p:sldId id="514" r:id="rId107"/>
    <p:sldId id="515" r:id="rId108"/>
    <p:sldId id="516" r:id="rId109"/>
    <p:sldId id="517" r:id="rId110"/>
    <p:sldId id="518" r:id="rId111"/>
    <p:sldId id="519" r:id="rId112"/>
    <p:sldId id="520" r:id="rId113"/>
    <p:sldId id="521" r:id="rId114"/>
    <p:sldId id="522" r:id="rId115"/>
    <p:sldId id="523" r:id="rId116"/>
    <p:sldId id="524" r:id="rId117"/>
    <p:sldId id="525" r:id="rId118"/>
    <p:sldId id="526" r:id="rId119"/>
    <p:sldId id="527" r:id="rId120"/>
    <p:sldId id="528" r:id="rId121"/>
    <p:sldId id="529" r:id="rId122"/>
    <p:sldId id="530" r:id="rId123"/>
    <p:sldId id="531" r:id="rId124"/>
    <p:sldId id="532" r:id="rId125"/>
    <p:sldId id="533" r:id="rId126"/>
    <p:sldId id="534" r:id="rId127"/>
    <p:sldId id="535" r:id="rId128"/>
    <p:sldId id="536" r:id="rId129"/>
    <p:sldId id="537" r:id="rId130"/>
    <p:sldId id="538" r:id="rId131"/>
    <p:sldId id="539" r:id="rId132"/>
    <p:sldId id="540" r:id="rId133"/>
    <p:sldId id="442" r:id="rId134"/>
    <p:sldId id="443" r:id="rId135"/>
    <p:sldId id="392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/>
    <p:restoredTop sz="90651"/>
  </p:normalViewPr>
  <p:slideViewPr>
    <p:cSldViewPr snapToGrid="0" snapToObjects="1">
      <p:cViewPr varScale="1">
        <p:scale>
          <a:sx n="134" d="100"/>
          <a:sy n="134" d="100"/>
        </p:scale>
        <p:origin x="1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add:</a:t>
            </a:r>
          </a:p>
          <a:p>
            <a:pPr marL="228600" indent="-228600">
              <a:buAutoNum type="arabicPeriod"/>
            </a:pPr>
            <a:r>
              <a:rPr lang="en-US" dirty="0"/>
              <a:t>Weight initialization</a:t>
            </a:r>
          </a:p>
          <a:p>
            <a:pPr marL="228600" indent="-228600">
              <a:buAutoNum type="arabicPeriod"/>
            </a:pPr>
            <a:r>
              <a:rPr lang="en-US" dirty="0"/>
              <a:t>Batch normalization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1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37217" y="189672"/>
            <a:ext cx="591756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0556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19: RNN Applications </a:t>
            </a:r>
            <a:r>
              <a:rPr lang="en-US"/>
              <a:t>and Attention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345C02-444A-5C4B-9396-427BBB968498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03/30/2021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7763" y="1640846"/>
            <a:ext cx="5612765" cy="88391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241300" algn="l"/>
              </a:tabLst>
            </a:pPr>
            <a:r>
              <a:rPr sz="2800" spc="-155" dirty="0">
                <a:latin typeface="Arial"/>
                <a:cs typeface="Arial"/>
              </a:rPr>
              <a:t>Cut </a:t>
            </a:r>
            <a:r>
              <a:rPr sz="2800" spc="-30" dirty="0">
                <a:latin typeface="Arial"/>
                <a:cs typeface="Arial"/>
              </a:rPr>
              <a:t>text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segments </a:t>
            </a:r>
            <a:r>
              <a:rPr sz="2800" spc="-10" dirty="0">
                <a:latin typeface="Arial"/>
                <a:cs typeface="Arial"/>
              </a:rPr>
              <a:t>(with</a:t>
            </a:r>
            <a:r>
              <a:rPr sz="2800" spc="-39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overlap).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8500" algn="l"/>
                <a:tab pos="1404620" algn="l"/>
                <a:tab pos="4062095" algn="l"/>
              </a:tabLst>
            </a:pPr>
            <a:r>
              <a:rPr sz="2400" spc="-165" dirty="0">
                <a:latin typeface="Arial"/>
                <a:cs typeface="Arial"/>
              </a:rPr>
              <a:t>E.g.,	</a:t>
            </a:r>
            <a:r>
              <a:rPr sz="2400" spc="-5" dirty="0">
                <a:latin typeface="Courier New"/>
                <a:cs typeface="Courier New"/>
              </a:rPr>
              <a:t>seg_len=40 </a:t>
            </a:r>
            <a:r>
              <a:rPr sz="2400" spc="-114" dirty="0">
                <a:latin typeface="Arial"/>
                <a:cs typeface="Arial"/>
              </a:rPr>
              <a:t>and	</a:t>
            </a:r>
            <a:r>
              <a:rPr sz="2400" spc="-15" dirty="0">
                <a:latin typeface="Courier New"/>
                <a:cs typeface="Courier New"/>
              </a:rPr>
              <a:t>stride=3</a:t>
            </a:r>
            <a:r>
              <a:rPr sz="2400" spc="-1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766" y="2068512"/>
            <a:ext cx="1879632" cy="330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5766" y="131726"/>
            <a:ext cx="907055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Train </a:t>
            </a:r>
            <a:r>
              <a:rPr spc="270" dirty="0"/>
              <a:t>an </a:t>
            </a:r>
            <a:r>
              <a:rPr spc="150" dirty="0"/>
              <a:t>RNN </a:t>
            </a:r>
            <a:r>
              <a:rPr spc="260" dirty="0"/>
              <a:t>for </a:t>
            </a:r>
            <a:r>
              <a:rPr spc="295" dirty="0"/>
              <a:t>Text</a:t>
            </a:r>
            <a:r>
              <a:rPr spc="190" dirty="0"/>
              <a:t> </a:t>
            </a:r>
            <a:r>
              <a:rPr spc="250" dirty="0"/>
              <a:t>Prediction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6588" y="1552911"/>
            <a:ext cx="303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4472C4"/>
                </a:solidFill>
                <a:latin typeface="Arial"/>
                <a:cs typeface="Arial"/>
              </a:rPr>
              <a:t>predict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420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9023" y="1164426"/>
            <a:ext cx="8143875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190" dirty="0">
                <a:latin typeface="Arial"/>
                <a:cs typeface="Arial"/>
              </a:rPr>
              <a:t>How </a:t>
            </a:r>
            <a:r>
              <a:rPr sz="2800" b="1" spc="-210" dirty="0">
                <a:latin typeface="Arial"/>
                <a:cs typeface="Arial"/>
              </a:rPr>
              <a:t>do </a:t>
            </a:r>
            <a:r>
              <a:rPr sz="2800" b="1" spc="-130" dirty="0">
                <a:latin typeface="Arial"/>
                <a:cs typeface="Arial"/>
              </a:rPr>
              <a:t>we </a:t>
            </a:r>
            <a:r>
              <a:rPr sz="2800" b="1" spc="-120" dirty="0">
                <a:latin typeface="Arial"/>
                <a:cs typeface="Arial"/>
              </a:rPr>
              <a:t>train </a:t>
            </a:r>
            <a:r>
              <a:rPr sz="2800" b="1" spc="-315" dirty="0">
                <a:latin typeface="Arial"/>
                <a:cs typeface="Arial"/>
              </a:rPr>
              <a:t>such </a:t>
            </a:r>
            <a:r>
              <a:rPr sz="2800" b="1" spc="-190" dirty="0">
                <a:latin typeface="Arial"/>
                <a:cs typeface="Arial"/>
              </a:rPr>
              <a:t>an</a:t>
            </a:r>
            <a:r>
              <a:rPr sz="2800" b="1" spc="-380" dirty="0">
                <a:latin typeface="Arial"/>
                <a:cs typeface="Arial"/>
              </a:rPr>
              <a:t> </a:t>
            </a:r>
            <a:r>
              <a:rPr sz="2800" b="1" spc="-305" dirty="0">
                <a:latin typeface="Arial"/>
                <a:cs typeface="Arial"/>
              </a:rPr>
              <a:t>RNN?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7765" y="4165292"/>
            <a:ext cx="807910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Mac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hine learning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is </a:t>
            </a:r>
            <a:r>
              <a:rPr sz="1800" b="1" dirty="0">
                <a:solidFill>
                  <a:srgbClr val="FF0000"/>
                </a:solidFill>
                <a:latin typeface="Courier New"/>
                <a:cs typeface="Courier New"/>
              </a:rPr>
              <a:t>a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subset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of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artificial </a:t>
            </a:r>
            <a:r>
              <a:rPr sz="1800" b="1" spc="-10" dirty="0">
                <a:solidFill>
                  <a:srgbClr val="0070C0"/>
                </a:solidFill>
                <a:latin typeface="Courier New"/>
                <a:cs typeface="Courier New"/>
              </a:rPr>
              <a:t>i</a:t>
            </a:r>
            <a:r>
              <a:rPr sz="1800" spc="-10" dirty="0">
                <a:latin typeface="Courier New"/>
                <a:cs typeface="Courier New"/>
              </a:rPr>
              <a:t>ntelligence in  the field </a:t>
            </a:r>
            <a:r>
              <a:rPr sz="1800" spc="-5" dirty="0">
                <a:latin typeface="Courier New"/>
                <a:cs typeface="Courier New"/>
              </a:rPr>
              <a:t>of </a:t>
            </a:r>
            <a:r>
              <a:rPr sz="1800" spc="-10" dirty="0">
                <a:latin typeface="Courier New"/>
                <a:cs typeface="Courier New"/>
              </a:rPr>
              <a:t>computer science that often uses statistical  techniques </a:t>
            </a:r>
            <a:r>
              <a:rPr sz="1800" spc="-5" dirty="0">
                <a:latin typeface="Courier New"/>
                <a:cs typeface="Courier New"/>
              </a:rPr>
              <a:t>to </a:t>
            </a:r>
            <a:r>
              <a:rPr sz="1800" spc="-10" dirty="0">
                <a:latin typeface="Courier New"/>
                <a:cs typeface="Courier New"/>
              </a:rPr>
              <a:t>give computers the ability </a:t>
            </a:r>
            <a:r>
              <a:rPr sz="1800" spc="-5" dirty="0">
                <a:latin typeface="Courier New"/>
                <a:cs typeface="Courier New"/>
              </a:rPr>
              <a:t>to </a:t>
            </a:r>
            <a:r>
              <a:rPr sz="1800" spc="-10" dirty="0">
                <a:latin typeface="Courier New"/>
                <a:cs typeface="Courier New"/>
              </a:rPr>
              <a:t>"learn" (i.e.,  progressively improve performance </a:t>
            </a:r>
            <a:r>
              <a:rPr sz="1800" spc="-5" dirty="0">
                <a:latin typeface="Courier New"/>
                <a:cs typeface="Courier New"/>
              </a:rPr>
              <a:t>on </a:t>
            </a:r>
            <a:r>
              <a:rPr sz="1800" dirty="0">
                <a:latin typeface="Courier New"/>
                <a:cs typeface="Courier New"/>
              </a:rPr>
              <a:t>a </a:t>
            </a:r>
            <a:r>
              <a:rPr sz="1800" spc="-10" dirty="0">
                <a:latin typeface="Courier New"/>
                <a:cs typeface="Courier New"/>
              </a:rPr>
              <a:t>specific task) with  data, without being explicitly programmed. The name machine  learning was coined </a:t>
            </a:r>
            <a:r>
              <a:rPr sz="1800" spc="-5" dirty="0">
                <a:latin typeface="Courier New"/>
                <a:cs typeface="Courier New"/>
              </a:rPr>
              <a:t>in </a:t>
            </a:r>
            <a:r>
              <a:rPr sz="1800" spc="-10" dirty="0">
                <a:latin typeface="Courier New"/>
                <a:cs typeface="Courier New"/>
              </a:rPr>
              <a:t>1959 </a:t>
            </a:r>
            <a:r>
              <a:rPr sz="1800" spc="-5" dirty="0">
                <a:latin typeface="Courier New"/>
                <a:cs typeface="Courier New"/>
              </a:rPr>
              <a:t>by </a:t>
            </a:r>
            <a:r>
              <a:rPr sz="1800" spc="-10" dirty="0">
                <a:latin typeface="Courier New"/>
                <a:cs typeface="Courier New"/>
              </a:rPr>
              <a:t>Arthur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Samuel.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Courier New"/>
                <a:cs typeface="Courier New"/>
              </a:rPr>
              <a:t>…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90117" y="6051232"/>
            <a:ext cx="1428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800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375" y="5213687"/>
            <a:ext cx="3103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r>
              <a:rPr sz="2800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Arial"/>
                <a:cs typeface="Arial"/>
              </a:rPr>
              <a:t>(char-level)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8641" y="5729287"/>
            <a:ext cx="171450" cy="314325"/>
          </a:xfrm>
          <a:custGeom>
            <a:avLst/>
            <a:gdLst/>
            <a:ahLst/>
            <a:cxnLst/>
            <a:rect l="l" t="t" r="r" b="b"/>
            <a:pathLst>
              <a:path w="171450" h="314325">
                <a:moveTo>
                  <a:pt x="85725" y="0"/>
                </a:moveTo>
                <a:lnTo>
                  <a:pt x="0" y="171449"/>
                </a:lnTo>
                <a:lnTo>
                  <a:pt x="57150" y="171449"/>
                </a:lnTo>
                <a:lnTo>
                  <a:pt x="57150" y="314324"/>
                </a:lnTo>
                <a:lnTo>
                  <a:pt x="114300" y="314325"/>
                </a:lnTo>
                <a:lnTo>
                  <a:pt x="114300" y="171450"/>
                </a:lnTo>
                <a:lnTo>
                  <a:pt x="171449" y="171450"/>
                </a:lnTo>
                <a:lnTo>
                  <a:pt x="85725" y="0"/>
                </a:lnTo>
                <a:close/>
              </a:path>
              <a:path w="171450" h="314325">
                <a:moveTo>
                  <a:pt x="171449" y="171450"/>
                </a:moveTo>
                <a:lnTo>
                  <a:pt x="114300" y="171450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84036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3360" y="131726"/>
            <a:ext cx="31856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144177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40"/>
              </a:spcBef>
              <a:buChar char="•"/>
              <a:tabLst>
                <a:tab pos="469265" algn="l"/>
                <a:tab pos="469900" algn="l"/>
              </a:tabLst>
            </a:pPr>
            <a:r>
              <a:rPr spc="-145" dirty="0"/>
              <a:t>Standard </a:t>
            </a:r>
            <a:r>
              <a:rPr spc="-260" dirty="0"/>
              <a:t>Seq2Seq </a:t>
            </a:r>
            <a:r>
              <a:rPr spc="-80" dirty="0"/>
              <a:t>model: </a:t>
            </a:r>
            <a:r>
              <a:rPr spc="-35" dirty="0"/>
              <a:t>the </a:t>
            </a:r>
            <a:r>
              <a:rPr spc="-114" dirty="0"/>
              <a:t>decoder </a:t>
            </a:r>
            <a:r>
              <a:rPr spc="-125" dirty="0"/>
              <a:t>looks </a:t>
            </a:r>
            <a:r>
              <a:rPr spc="-45" dirty="0"/>
              <a:t>at </a:t>
            </a:r>
            <a:r>
              <a:rPr spc="-75" dirty="0"/>
              <a:t>only </a:t>
            </a:r>
            <a:r>
              <a:rPr spc="-45" dirty="0"/>
              <a:t>its </a:t>
            </a:r>
            <a:r>
              <a:rPr spc="-55" dirty="0"/>
              <a:t>current</a:t>
            </a:r>
            <a:r>
              <a:rPr spc="-500" dirty="0"/>
              <a:t> </a:t>
            </a:r>
            <a:r>
              <a:rPr spc="-95" dirty="0"/>
              <a:t>state.</a:t>
            </a:r>
          </a:p>
          <a:p>
            <a:pPr marL="469900" indent="-457200">
              <a:lnSpc>
                <a:spcPct val="100000"/>
              </a:lnSpc>
              <a:spcBef>
                <a:spcPts val="640"/>
              </a:spcBef>
              <a:buChar char="•"/>
              <a:tabLst>
                <a:tab pos="469265" algn="l"/>
                <a:tab pos="469900" algn="l"/>
              </a:tabLst>
            </a:pPr>
            <a:r>
              <a:rPr spc="-40" dirty="0"/>
              <a:t>Attention:</a:t>
            </a:r>
            <a:r>
              <a:rPr spc="-140" dirty="0"/>
              <a:t> </a:t>
            </a:r>
            <a:r>
              <a:rPr spc="-114" dirty="0"/>
              <a:t>decoder</a:t>
            </a:r>
            <a:r>
              <a:rPr spc="-140" dirty="0"/>
              <a:t> </a:t>
            </a:r>
            <a:r>
              <a:rPr spc="-65" dirty="0"/>
              <a:t>additionally</a:t>
            </a:r>
            <a:r>
              <a:rPr spc="-145" dirty="0"/>
              <a:t> </a:t>
            </a:r>
            <a:r>
              <a:rPr spc="-125" dirty="0"/>
              <a:t>looks</a:t>
            </a:r>
            <a:r>
              <a:rPr spc="-130" dirty="0"/>
              <a:t> </a:t>
            </a:r>
            <a:r>
              <a:rPr spc="-45" dirty="0"/>
              <a:t>at</a:t>
            </a:r>
            <a:r>
              <a:rPr spc="-140" dirty="0"/>
              <a:t> </a:t>
            </a:r>
            <a:r>
              <a:rPr spc="-65" dirty="0"/>
              <a:t>all</a:t>
            </a:r>
            <a:r>
              <a:rPr spc="-150" dirty="0"/>
              <a:t> </a:t>
            </a:r>
            <a:r>
              <a:rPr spc="-35" dirty="0"/>
              <a:t>the</a:t>
            </a:r>
            <a:r>
              <a:rPr spc="-145" dirty="0"/>
              <a:t> </a:t>
            </a:r>
            <a:r>
              <a:rPr spc="-135" dirty="0"/>
              <a:t>states</a:t>
            </a:r>
            <a:r>
              <a:rPr spc="-130" dirty="0"/>
              <a:t> </a:t>
            </a:r>
            <a:r>
              <a:rPr spc="-5" dirty="0"/>
              <a:t>of</a:t>
            </a:r>
            <a:r>
              <a:rPr spc="-150" dirty="0"/>
              <a:t> </a:t>
            </a:r>
            <a:r>
              <a:rPr spc="-35" dirty="0"/>
              <a:t>the</a:t>
            </a:r>
            <a:r>
              <a:rPr spc="-145" dirty="0"/>
              <a:t> encoder.</a:t>
            </a: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har char="•"/>
              <a:tabLst>
                <a:tab pos="469265" algn="l"/>
                <a:tab pos="469900" algn="l"/>
              </a:tabLst>
            </a:pPr>
            <a:r>
              <a:rPr spc="-40" dirty="0"/>
              <a:t>Attention: </a:t>
            </a:r>
            <a:r>
              <a:rPr spc="-114" dirty="0"/>
              <a:t>decoder </a:t>
            </a:r>
            <a:r>
              <a:rPr spc="-135" dirty="0"/>
              <a:t>knows </a:t>
            </a:r>
            <a:r>
              <a:rPr spc="-90" dirty="0"/>
              <a:t>where </a:t>
            </a:r>
            <a:r>
              <a:rPr spc="25" dirty="0"/>
              <a:t>to</a:t>
            </a:r>
            <a:r>
              <a:rPr spc="-335" dirty="0"/>
              <a:t> </a:t>
            </a:r>
            <a:r>
              <a:rPr spc="-130" dirty="0"/>
              <a:t>focus.</a:t>
            </a:r>
          </a:p>
          <a:p>
            <a:pPr marL="0" indent="0">
              <a:lnSpc>
                <a:spcPct val="100000"/>
              </a:lnSpc>
              <a:spcBef>
                <a:spcPts val="40"/>
              </a:spcBef>
              <a:buNone/>
            </a:pPr>
            <a:endParaRPr sz="40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7DFE51C-79D2-6C4B-993C-30AF68759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0" y="3474719"/>
            <a:ext cx="7639050" cy="30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6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990657" y="2704272"/>
            <a:ext cx="591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9821612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5721" y="422481"/>
            <a:ext cx="40338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S</a:t>
            </a:r>
            <a:r>
              <a:rPr spc="185" dirty="0"/>
              <a:t>e</a:t>
            </a:r>
            <a:r>
              <a:rPr spc="175" dirty="0"/>
              <a:t>l</a:t>
            </a:r>
            <a:r>
              <a:rPr spc="295" dirty="0"/>
              <a:t>f</a:t>
            </a:r>
            <a:r>
              <a:rPr spc="-165" dirty="0"/>
              <a:t>-</a:t>
            </a:r>
            <a:r>
              <a:rPr spc="280" dirty="0"/>
              <a:t>Atten</a:t>
            </a:r>
            <a:r>
              <a:rPr spc="200" dirty="0"/>
              <a:t>t</a:t>
            </a:r>
            <a:r>
              <a:rPr spc="170" dirty="0"/>
              <a:t>i</a:t>
            </a:r>
            <a:r>
              <a:rPr spc="385" dirty="0"/>
              <a:t>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3266" y="1413939"/>
            <a:ext cx="9822815" cy="498598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760"/>
              </a:spcBef>
              <a:buChar char="•"/>
              <a:tabLst>
                <a:tab pos="469265" algn="l"/>
                <a:tab pos="469900" algn="l"/>
              </a:tabLst>
            </a:pPr>
            <a:r>
              <a:rPr lang="en-US" sz="3200" spc="-229" dirty="0">
                <a:solidFill>
                  <a:srgbClr val="FF0000"/>
                </a:solidFill>
                <a:latin typeface="Arial"/>
                <a:cs typeface="Arial"/>
              </a:rPr>
              <a:t>Attention </a:t>
            </a:r>
            <a:r>
              <a:rPr lang="en-US" sz="3200" spc="10" dirty="0">
                <a:solidFill>
                  <a:srgbClr val="2F5597"/>
                </a:solidFill>
                <a:latin typeface="Arial"/>
                <a:cs typeface="Arial"/>
              </a:rPr>
              <a:t>[1] </a:t>
            </a:r>
            <a:r>
              <a:rPr lang="en-US" sz="3200" spc="10" dirty="0">
                <a:latin typeface="Arial"/>
                <a:cs typeface="Arial"/>
              </a:rPr>
              <a:t>is designed for Seq2Seq which includes 2 RNNs</a:t>
            </a:r>
            <a:r>
              <a:rPr lang="en-US" sz="3200" spc="-229" dirty="0">
                <a:latin typeface="Arial"/>
                <a:cs typeface="Arial"/>
              </a:rPr>
              <a:t>: RNN Encoder + RNN Decoder</a:t>
            </a:r>
            <a:r>
              <a:rPr sz="3200" spc="-305" dirty="0">
                <a:latin typeface="Arial"/>
                <a:cs typeface="Arial"/>
              </a:rPr>
              <a:t>.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860"/>
              </a:spcBef>
              <a:buChar char="•"/>
              <a:tabLst>
                <a:tab pos="469265" algn="l"/>
                <a:tab pos="469900" algn="l"/>
              </a:tabLst>
            </a:pPr>
            <a:r>
              <a:rPr lang="en-US" sz="3200" spc="-95" dirty="0">
                <a:solidFill>
                  <a:srgbClr val="FF0000"/>
                </a:solidFill>
                <a:latin typeface="Arial"/>
                <a:cs typeface="Arial"/>
              </a:rPr>
              <a:t>Self-Attention </a:t>
            </a:r>
            <a:r>
              <a:rPr lang="en-US" sz="3200" dirty="0">
                <a:solidFill>
                  <a:srgbClr val="2F5597"/>
                </a:solidFill>
                <a:latin typeface="Arial"/>
                <a:cs typeface="Arial"/>
              </a:rPr>
              <a:t>[2]</a:t>
            </a:r>
            <a:r>
              <a:rPr lang="en-US" sz="3200" spc="-95" dirty="0">
                <a:latin typeface="Arial"/>
                <a:cs typeface="Arial"/>
              </a:rPr>
              <a:t>: improvement over a single RNN</a:t>
            </a:r>
            <a:r>
              <a:rPr sz="3200" spc="-220" dirty="0">
                <a:latin typeface="Arial"/>
                <a:cs typeface="Arial"/>
              </a:rPr>
              <a:t>.</a:t>
            </a:r>
            <a:endParaRPr lang="en-US" sz="3200" spc="-22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860"/>
              </a:spcBef>
              <a:buChar char="•"/>
              <a:tabLst>
                <a:tab pos="469265" algn="l"/>
                <a:tab pos="469900" algn="l"/>
              </a:tabLst>
            </a:pPr>
            <a:r>
              <a:rPr lang="en-US" sz="3200" spc="-220" dirty="0">
                <a:solidFill>
                  <a:srgbClr val="FF0000"/>
                </a:solidFill>
                <a:latin typeface="Arial"/>
                <a:cs typeface="Arial"/>
              </a:rPr>
              <a:t>Key idea:</a:t>
            </a:r>
            <a:r>
              <a:rPr lang="en-US" sz="3200" spc="-220" dirty="0">
                <a:latin typeface="Arial"/>
                <a:cs typeface="Arial"/>
              </a:rPr>
              <a:t> calculate </a:t>
            </a:r>
            <a:r>
              <a:rPr lang="en-US" sz="3200" spc="-220" dirty="0">
                <a:solidFill>
                  <a:schemeClr val="accent1"/>
                </a:solidFill>
                <a:latin typeface="Arial"/>
                <a:cs typeface="Arial"/>
              </a:rPr>
              <a:t>state vector</a:t>
            </a:r>
            <a:r>
              <a:rPr lang="en-US" sz="3200" spc="-220" dirty="0">
                <a:latin typeface="Arial"/>
                <a:cs typeface="Arial"/>
              </a:rPr>
              <a:t> using </a:t>
            </a:r>
            <a:r>
              <a:rPr lang="en-US" sz="3200" spc="-220" dirty="0">
                <a:solidFill>
                  <a:schemeClr val="accent2"/>
                </a:solidFill>
                <a:latin typeface="Arial"/>
                <a:cs typeface="Arial"/>
              </a:rPr>
              <a:t>context vector</a:t>
            </a:r>
            <a:r>
              <a:rPr lang="en-US" sz="3200" spc="-220" dirty="0">
                <a:latin typeface="Arial"/>
                <a:cs typeface="Arial"/>
              </a:rPr>
              <a:t>.</a:t>
            </a:r>
            <a:endParaRPr sz="5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400" b="1" spc="-15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55" dirty="0">
                <a:latin typeface="Arial"/>
                <a:cs typeface="Arial"/>
              </a:rPr>
              <a:t>Original</a:t>
            </a:r>
            <a:r>
              <a:rPr sz="2400" b="1" spc="-140" dirty="0">
                <a:latin typeface="Arial"/>
                <a:cs typeface="Arial"/>
              </a:rPr>
              <a:t> </a:t>
            </a:r>
            <a:r>
              <a:rPr sz="2400" b="1" spc="-145" dirty="0">
                <a:latin typeface="Arial"/>
                <a:cs typeface="Arial"/>
              </a:rPr>
              <a:t>paper:</a:t>
            </a:r>
            <a:endParaRPr sz="2400" dirty="0">
              <a:latin typeface="Arial"/>
              <a:cs typeface="Arial"/>
            </a:endParaRPr>
          </a:p>
          <a:p>
            <a:pPr marL="469265" marR="633730" indent="-457200">
              <a:lnSpc>
                <a:spcPct val="100000"/>
              </a:lnSpc>
              <a:spcBef>
                <a:spcPts val="25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14" dirty="0">
                <a:latin typeface="Arial"/>
                <a:cs typeface="Arial"/>
              </a:rPr>
              <a:t>Bahdanau,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155" dirty="0">
                <a:latin typeface="Arial"/>
                <a:cs typeface="Arial"/>
              </a:rPr>
              <a:t>Cho,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&amp;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Bengio.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2F5597"/>
                </a:solidFill>
                <a:latin typeface="Arial"/>
                <a:cs typeface="Arial"/>
              </a:rPr>
              <a:t>Neural</a:t>
            </a:r>
            <a:r>
              <a:rPr sz="2000" spc="-10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F5597"/>
                </a:solidFill>
                <a:latin typeface="Arial"/>
                <a:cs typeface="Arial"/>
              </a:rPr>
              <a:t>machine</a:t>
            </a:r>
            <a:r>
              <a:rPr sz="2000" spc="-10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F5597"/>
                </a:solidFill>
                <a:latin typeface="Arial"/>
                <a:cs typeface="Arial"/>
              </a:rPr>
              <a:t>translation</a:t>
            </a:r>
            <a:r>
              <a:rPr sz="2000" spc="-10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2F5597"/>
                </a:solidFill>
                <a:latin typeface="Arial"/>
                <a:cs typeface="Arial"/>
              </a:rPr>
              <a:t>by</a:t>
            </a:r>
            <a:r>
              <a:rPr sz="2000" spc="-1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F5597"/>
                </a:solidFill>
                <a:latin typeface="Arial"/>
                <a:cs typeface="Arial"/>
              </a:rPr>
              <a:t>jointly</a:t>
            </a:r>
            <a:r>
              <a:rPr sz="2000" spc="-114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F5597"/>
                </a:solidFill>
                <a:latin typeface="Arial"/>
                <a:cs typeface="Arial"/>
              </a:rPr>
              <a:t>learning</a:t>
            </a:r>
            <a:r>
              <a:rPr sz="2000" spc="-1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2F5597"/>
                </a:solidFill>
                <a:latin typeface="Arial"/>
                <a:cs typeface="Arial"/>
              </a:rPr>
              <a:t>to</a:t>
            </a:r>
            <a:r>
              <a:rPr sz="2000" spc="-114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2F5597"/>
                </a:solidFill>
                <a:latin typeface="Arial"/>
                <a:cs typeface="Arial"/>
              </a:rPr>
              <a:t>align</a:t>
            </a:r>
            <a:r>
              <a:rPr sz="2000" spc="-10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F5597"/>
                </a:solidFill>
                <a:latin typeface="Arial"/>
                <a:cs typeface="Arial"/>
              </a:rPr>
              <a:t>and  </a:t>
            </a:r>
            <a:r>
              <a:rPr sz="2000" spc="-55" dirty="0">
                <a:solidFill>
                  <a:srgbClr val="2F5597"/>
                </a:solidFill>
                <a:latin typeface="Arial"/>
                <a:cs typeface="Arial"/>
              </a:rPr>
              <a:t>translate. </a:t>
            </a:r>
            <a:r>
              <a:rPr sz="2000" spc="-60" dirty="0">
                <a:latin typeface="Arial"/>
                <a:cs typeface="Arial"/>
              </a:rPr>
              <a:t>In </a:t>
            </a:r>
            <a:r>
              <a:rPr sz="2000" i="1" spc="-229" dirty="0">
                <a:latin typeface="Arial"/>
                <a:cs typeface="Arial"/>
              </a:rPr>
              <a:t>ICLR</a:t>
            </a:r>
            <a:r>
              <a:rPr sz="2000" spc="-229" dirty="0">
                <a:latin typeface="Arial"/>
                <a:cs typeface="Arial"/>
              </a:rPr>
              <a:t>,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2015.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145" dirty="0">
                <a:latin typeface="Arial"/>
                <a:cs typeface="Arial"/>
              </a:rPr>
              <a:t>Cheng, </a:t>
            </a:r>
            <a:r>
              <a:rPr sz="2000" spc="-114" dirty="0">
                <a:latin typeface="Arial"/>
                <a:cs typeface="Arial"/>
              </a:rPr>
              <a:t>Dong, </a:t>
            </a:r>
            <a:r>
              <a:rPr sz="2000" spc="30" dirty="0">
                <a:latin typeface="Arial"/>
                <a:cs typeface="Arial"/>
              </a:rPr>
              <a:t>&amp; </a:t>
            </a:r>
            <a:r>
              <a:rPr sz="2000" spc="-114" dirty="0">
                <a:latin typeface="Arial"/>
                <a:cs typeface="Arial"/>
              </a:rPr>
              <a:t>Lapata. </a:t>
            </a:r>
            <a:r>
              <a:rPr sz="2000" spc="-145" dirty="0">
                <a:solidFill>
                  <a:srgbClr val="2F5597"/>
                </a:solidFill>
                <a:latin typeface="Arial"/>
                <a:cs typeface="Arial"/>
              </a:rPr>
              <a:t>Long </a:t>
            </a:r>
            <a:r>
              <a:rPr sz="2000" spc="-110" dirty="0">
                <a:solidFill>
                  <a:srgbClr val="2F5597"/>
                </a:solidFill>
                <a:latin typeface="Arial"/>
                <a:cs typeface="Arial"/>
              </a:rPr>
              <a:t>Short-Term </a:t>
            </a:r>
            <a:r>
              <a:rPr sz="2000" spc="-65" dirty="0">
                <a:solidFill>
                  <a:srgbClr val="2F5597"/>
                </a:solidFill>
                <a:latin typeface="Arial"/>
                <a:cs typeface="Arial"/>
              </a:rPr>
              <a:t>Memory-Networks </a:t>
            </a:r>
            <a:r>
              <a:rPr sz="2000" spc="-10" dirty="0">
                <a:solidFill>
                  <a:srgbClr val="2F5597"/>
                </a:solidFill>
                <a:latin typeface="Arial"/>
                <a:cs typeface="Arial"/>
              </a:rPr>
              <a:t>for </a:t>
            </a:r>
            <a:r>
              <a:rPr sz="2000" spc="-75" dirty="0">
                <a:solidFill>
                  <a:srgbClr val="2F5597"/>
                </a:solidFill>
                <a:latin typeface="Arial"/>
                <a:cs typeface="Arial"/>
              </a:rPr>
              <a:t>Machine </a:t>
            </a:r>
            <a:r>
              <a:rPr sz="2000" spc="-130" dirty="0">
                <a:solidFill>
                  <a:srgbClr val="2F5597"/>
                </a:solidFill>
                <a:latin typeface="Arial"/>
                <a:cs typeface="Arial"/>
              </a:rPr>
              <a:t>Reading.</a:t>
            </a:r>
            <a:r>
              <a:rPr sz="2000" spc="-28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In</a:t>
            </a:r>
            <a:endParaRPr sz="20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2000" i="1" spc="-185" dirty="0">
                <a:latin typeface="Arial"/>
                <a:cs typeface="Arial"/>
              </a:rPr>
              <a:t>EMNLP</a:t>
            </a:r>
            <a:r>
              <a:rPr sz="2000" spc="-185" dirty="0">
                <a:latin typeface="Arial"/>
                <a:cs typeface="Arial"/>
              </a:rPr>
              <a:t>,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2016.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88002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AEB924-BA7D-E749-B35A-8610B4E3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276350"/>
            <a:ext cx="9842500" cy="4305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561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 err="1"/>
              <a:t>SimpleRNN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3628090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E8FBE2D0-C1EF-574E-9E9A-7BF6D9DA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09" y="1943100"/>
            <a:ext cx="9211115" cy="36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273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8BA25751-64B2-C147-9A43-10154D5D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29" y="1917700"/>
            <a:ext cx="9224159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438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DCE0A7-27F8-354B-BF1A-066F73ED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536700"/>
            <a:ext cx="8382000" cy="416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535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8B3888-B39A-D24D-908C-E14D2702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69" y="1498600"/>
            <a:ext cx="9057857" cy="46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964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A759E8D5-303F-934E-8B44-0172FD16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89" y="1433830"/>
            <a:ext cx="9196133" cy="44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104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FDB35D4A-EB23-8E47-AE37-A84245DA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0" y="1676399"/>
            <a:ext cx="8746490" cy="41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7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7763" y="1640846"/>
            <a:ext cx="5612765" cy="88391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241300" algn="l"/>
              </a:tabLst>
            </a:pPr>
            <a:r>
              <a:rPr sz="2800" spc="-155" dirty="0">
                <a:latin typeface="Arial"/>
                <a:cs typeface="Arial"/>
              </a:rPr>
              <a:t>Cut </a:t>
            </a:r>
            <a:r>
              <a:rPr sz="2800" spc="-30" dirty="0">
                <a:latin typeface="Arial"/>
                <a:cs typeface="Arial"/>
              </a:rPr>
              <a:t>text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segments </a:t>
            </a:r>
            <a:r>
              <a:rPr sz="2800" spc="-10" dirty="0">
                <a:latin typeface="Arial"/>
                <a:cs typeface="Arial"/>
              </a:rPr>
              <a:t>(with</a:t>
            </a:r>
            <a:r>
              <a:rPr sz="2800" spc="-39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overlap).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8500" algn="l"/>
                <a:tab pos="1404620" algn="l"/>
                <a:tab pos="4062095" algn="l"/>
              </a:tabLst>
            </a:pPr>
            <a:r>
              <a:rPr sz="2400" spc="-165" dirty="0">
                <a:latin typeface="Arial"/>
                <a:cs typeface="Arial"/>
              </a:rPr>
              <a:t>E.g.,	</a:t>
            </a:r>
            <a:r>
              <a:rPr sz="2400" spc="-5" dirty="0">
                <a:latin typeface="Courier New"/>
                <a:cs typeface="Courier New"/>
              </a:rPr>
              <a:t>seg_len=40 </a:t>
            </a:r>
            <a:r>
              <a:rPr sz="2400" spc="-114" dirty="0">
                <a:latin typeface="Arial"/>
                <a:cs typeface="Arial"/>
              </a:rPr>
              <a:t>and	</a:t>
            </a:r>
            <a:r>
              <a:rPr sz="2400" spc="-15" dirty="0">
                <a:latin typeface="Courier New"/>
                <a:cs typeface="Courier New"/>
              </a:rPr>
              <a:t>stride=3</a:t>
            </a:r>
            <a:r>
              <a:rPr sz="2400" spc="-1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766" y="2068512"/>
            <a:ext cx="1879632" cy="330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5766" y="131726"/>
            <a:ext cx="907055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Train </a:t>
            </a:r>
            <a:r>
              <a:rPr spc="270" dirty="0"/>
              <a:t>an </a:t>
            </a:r>
            <a:r>
              <a:rPr spc="150" dirty="0"/>
              <a:t>RNN </a:t>
            </a:r>
            <a:r>
              <a:rPr spc="260" dirty="0"/>
              <a:t>for </a:t>
            </a:r>
            <a:r>
              <a:rPr spc="295" dirty="0"/>
              <a:t>Text</a:t>
            </a:r>
            <a:r>
              <a:rPr spc="190" dirty="0"/>
              <a:t> </a:t>
            </a:r>
            <a:r>
              <a:rPr spc="250" dirty="0"/>
              <a:t>Prediction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6588" y="1552911"/>
            <a:ext cx="303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4472C4"/>
                </a:solidFill>
                <a:latin typeface="Arial"/>
                <a:cs typeface="Arial"/>
              </a:rPr>
              <a:t>predict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420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9023" y="1164426"/>
            <a:ext cx="8143875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190" dirty="0">
                <a:latin typeface="Arial"/>
                <a:cs typeface="Arial"/>
              </a:rPr>
              <a:t>How </a:t>
            </a:r>
            <a:r>
              <a:rPr sz="2800" b="1" spc="-210" dirty="0">
                <a:latin typeface="Arial"/>
                <a:cs typeface="Arial"/>
              </a:rPr>
              <a:t>do </a:t>
            </a:r>
            <a:r>
              <a:rPr sz="2800" b="1" spc="-130" dirty="0">
                <a:latin typeface="Arial"/>
                <a:cs typeface="Arial"/>
              </a:rPr>
              <a:t>we </a:t>
            </a:r>
            <a:r>
              <a:rPr sz="2800" b="1" spc="-120" dirty="0">
                <a:latin typeface="Arial"/>
                <a:cs typeface="Arial"/>
              </a:rPr>
              <a:t>train </a:t>
            </a:r>
            <a:r>
              <a:rPr sz="2800" b="1" spc="-315" dirty="0">
                <a:latin typeface="Arial"/>
                <a:cs typeface="Arial"/>
              </a:rPr>
              <a:t>such </a:t>
            </a:r>
            <a:r>
              <a:rPr sz="2800" b="1" spc="-190" dirty="0">
                <a:latin typeface="Arial"/>
                <a:cs typeface="Arial"/>
              </a:rPr>
              <a:t>an</a:t>
            </a:r>
            <a:r>
              <a:rPr sz="2800" b="1" spc="-380" dirty="0">
                <a:latin typeface="Arial"/>
                <a:cs typeface="Arial"/>
              </a:rPr>
              <a:t> </a:t>
            </a:r>
            <a:r>
              <a:rPr sz="2800" b="1" spc="-305" dirty="0">
                <a:latin typeface="Arial"/>
                <a:cs typeface="Arial"/>
              </a:rPr>
              <a:t>RNN?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7765" y="4165292"/>
            <a:ext cx="807910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Machin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e learning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is </a:t>
            </a:r>
            <a:r>
              <a:rPr sz="1800" b="1" dirty="0">
                <a:solidFill>
                  <a:srgbClr val="FF0000"/>
                </a:solidFill>
                <a:latin typeface="Courier New"/>
                <a:cs typeface="Courier New"/>
              </a:rPr>
              <a:t>a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subset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of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artificial int</a:t>
            </a:r>
            <a:r>
              <a:rPr sz="1800" b="1" spc="-10" dirty="0">
                <a:solidFill>
                  <a:srgbClr val="0070C0"/>
                </a:solidFill>
                <a:latin typeface="Courier New"/>
                <a:cs typeface="Courier New"/>
              </a:rPr>
              <a:t>e</a:t>
            </a:r>
            <a:r>
              <a:rPr sz="1800" spc="-10" dirty="0">
                <a:latin typeface="Courier New"/>
                <a:cs typeface="Courier New"/>
              </a:rPr>
              <a:t>lligence in  the field </a:t>
            </a:r>
            <a:r>
              <a:rPr sz="1800" spc="-5" dirty="0">
                <a:latin typeface="Courier New"/>
                <a:cs typeface="Courier New"/>
              </a:rPr>
              <a:t>of </a:t>
            </a:r>
            <a:r>
              <a:rPr sz="1800" spc="-10" dirty="0">
                <a:latin typeface="Courier New"/>
                <a:cs typeface="Courier New"/>
              </a:rPr>
              <a:t>computer science that often uses statistical  techniques </a:t>
            </a:r>
            <a:r>
              <a:rPr sz="1800" spc="-5" dirty="0">
                <a:latin typeface="Courier New"/>
                <a:cs typeface="Courier New"/>
              </a:rPr>
              <a:t>to </a:t>
            </a:r>
            <a:r>
              <a:rPr sz="1800" spc="-10" dirty="0">
                <a:latin typeface="Courier New"/>
                <a:cs typeface="Courier New"/>
              </a:rPr>
              <a:t>give computers the ability </a:t>
            </a:r>
            <a:r>
              <a:rPr sz="1800" spc="-5" dirty="0">
                <a:latin typeface="Courier New"/>
                <a:cs typeface="Courier New"/>
              </a:rPr>
              <a:t>to </a:t>
            </a:r>
            <a:r>
              <a:rPr sz="1800" spc="-10" dirty="0">
                <a:latin typeface="Courier New"/>
                <a:cs typeface="Courier New"/>
              </a:rPr>
              <a:t>"learn" (i.e.,  progressively improve performance </a:t>
            </a:r>
            <a:r>
              <a:rPr sz="1800" spc="-5" dirty="0">
                <a:latin typeface="Courier New"/>
                <a:cs typeface="Courier New"/>
              </a:rPr>
              <a:t>on </a:t>
            </a:r>
            <a:r>
              <a:rPr sz="1800" dirty="0">
                <a:latin typeface="Courier New"/>
                <a:cs typeface="Courier New"/>
              </a:rPr>
              <a:t>a </a:t>
            </a:r>
            <a:r>
              <a:rPr sz="1800" spc="-10" dirty="0">
                <a:latin typeface="Courier New"/>
                <a:cs typeface="Courier New"/>
              </a:rPr>
              <a:t>specific task) with  data, without being explicitly programmed. The name machine  learning was coined </a:t>
            </a:r>
            <a:r>
              <a:rPr sz="1800" spc="-5" dirty="0">
                <a:latin typeface="Courier New"/>
                <a:cs typeface="Courier New"/>
              </a:rPr>
              <a:t>in </a:t>
            </a:r>
            <a:r>
              <a:rPr sz="1800" spc="-10" dirty="0">
                <a:latin typeface="Courier New"/>
                <a:cs typeface="Courier New"/>
              </a:rPr>
              <a:t>1959 </a:t>
            </a:r>
            <a:r>
              <a:rPr sz="1800" spc="-5" dirty="0">
                <a:latin typeface="Courier New"/>
                <a:cs typeface="Courier New"/>
              </a:rPr>
              <a:t>by </a:t>
            </a:r>
            <a:r>
              <a:rPr sz="1800" spc="-10" dirty="0">
                <a:latin typeface="Courier New"/>
                <a:cs typeface="Courier New"/>
              </a:rPr>
              <a:t>Arthur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Samuel.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0117" y="6051232"/>
            <a:ext cx="1428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800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375" y="5213687"/>
            <a:ext cx="3103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r>
              <a:rPr sz="2800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Arial"/>
                <a:cs typeface="Arial"/>
              </a:rPr>
              <a:t>(char-level)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8641" y="5729287"/>
            <a:ext cx="171450" cy="314325"/>
          </a:xfrm>
          <a:custGeom>
            <a:avLst/>
            <a:gdLst/>
            <a:ahLst/>
            <a:cxnLst/>
            <a:rect l="l" t="t" r="r" b="b"/>
            <a:pathLst>
              <a:path w="171450" h="314325">
                <a:moveTo>
                  <a:pt x="85725" y="0"/>
                </a:moveTo>
                <a:lnTo>
                  <a:pt x="0" y="171449"/>
                </a:lnTo>
                <a:lnTo>
                  <a:pt x="57150" y="171449"/>
                </a:lnTo>
                <a:lnTo>
                  <a:pt x="57150" y="314324"/>
                </a:lnTo>
                <a:lnTo>
                  <a:pt x="114300" y="314325"/>
                </a:lnTo>
                <a:lnTo>
                  <a:pt x="114300" y="171450"/>
                </a:lnTo>
                <a:lnTo>
                  <a:pt x="171449" y="171450"/>
                </a:lnTo>
                <a:lnTo>
                  <a:pt x="85725" y="0"/>
                </a:lnTo>
                <a:close/>
              </a:path>
              <a:path w="171450" h="314325">
                <a:moveTo>
                  <a:pt x="171449" y="171450"/>
                </a:moveTo>
                <a:lnTo>
                  <a:pt x="114300" y="171450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5232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D306964D-1302-DE43-B30E-442D3F26B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150"/>
            <a:ext cx="862584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761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B64509-BB38-E347-B2A9-E92740ECC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1690687"/>
            <a:ext cx="9072880" cy="431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530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2120AB64-BD2C-6747-847E-8901C1A5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465580"/>
            <a:ext cx="9300210" cy="43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3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813317A-11C8-224D-85DD-E8087983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497329"/>
            <a:ext cx="9201150" cy="47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705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7F3688A6-236C-A740-917F-DBC1DACB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342390"/>
            <a:ext cx="9209914" cy="45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217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BEC9BF8-62D6-AB4D-887A-B1D0CA80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10" y="1508760"/>
            <a:ext cx="9206506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972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3146ECE-D972-F541-86FD-8AC8F446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365250"/>
            <a:ext cx="9055100" cy="45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160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0A816D-C3CF-EA46-8188-7E5D09D5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290320"/>
            <a:ext cx="9196768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49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FB934DDE-505D-BC40-91E2-BF4E7711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99" y="1445260"/>
            <a:ext cx="8596713" cy="43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9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39AE814-C448-0D40-89DC-8606446F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1479550"/>
            <a:ext cx="9138921" cy="484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65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7763" y="1640846"/>
            <a:ext cx="5612765" cy="88391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241300" algn="l"/>
              </a:tabLst>
            </a:pPr>
            <a:r>
              <a:rPr sz="2800" spc="-155" dirty="0">
                <a:latin typeface="Arial"/>
                <a:cs typeface="Arial"/>
              </a:rPr>
              <a:t>Cut </a:t>
            </a:r>
            <a:r>
              <a:rPr sz="2800" spc="-30" dirty="0">
                <a:latin typeface="Arial"/>
                <a:cs typeface="Arial"/>
              </a:rPr>
              <a:t>text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segments </a:t>
            </a:r>
            <a:r>
              <a:rPr sz="2800" spc="-10" dirty="0">
                <a:latin typeface="Arial"/>
                <a:cs typeface="Arial"/>
              </a:rPr>
              <a:t>(with</a:t>
            </a:r>
            <a:r>
              <a:rPr sz="2800" spc="-39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overlap).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8500" algn="l"/>
                <a:tab pos="1404620" algn="l"/>
                <a:tab pos="4062095" algn="l"/>
              </a:tabLst>
            </a:pPr>
            <a:r>
              <a:rPr sz="2400" spc="-165" dirty="0">
                <a:latin typeface="Arial"/>
                <a:cs typeface="Arial"/>
              </a:rPr>
              <a:t>E.g.,	</a:t>
            </a:r>
            <a:r>
              <a:rPr sz="2400" spc="-5" dirty="0">
                <a:latin typeface="Courier New"/>
                <a:cs typeface="Courier New"/>
              </a:rPr>
              <a:t>seg_len=40 </a:t>
            </a:r>
            <a:r>
              <a:rPr sz="2400" spc="-114" dirty="0">
                <a:latin typeface="Arial"/>
                <a:cs typeface="Arial"/>
              </a:rPr>
              <a:t>and	</a:t>
            </a:r>
            <a:r>
              <a:rPr sz="2400" spc="-15" dirty="0">
                <a:latin typeface="Courier New"/>
                <a:cs typeface="Courier New"/>
              </a:rPr>
              <a:t>stride=3</a:t>
            </a:r>
            <a:r>
              <a:rPr sz="2400" spc="-1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766" y="2068512"/>
            <a:ext cx="1879632" cy="330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8212" y="131726"/>
            <a:ext cx="921810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Train </a:t>
            </a:r>
            <a:r>
              <a:rPr spc="270" dirty="0"/>
              <a:t>an </a:t>
            </a:r>
            <a:r>
              <a:rPr spc="150" dirty="0"/>
              <a:t>RNN </a:t>
            </a:r>
            <a:r>
              <a:rPr spc="260" dirty="0"/>
              <a:t>for </a:t>
            </a:r>
            <a:r>
              <a:rPr spc="295" dirty="0"/>
              <a:t>Text</a:t>
            </a:r>
            <a:r>
              <a:rPr spc="190" dirty="0"/>
              <a:t> </a:t>
            </a:r>
            <a:r>
              <a:rPr spc="250" dirty="0"/>
              <a:t>Prediction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6588" y="1552911"/>
            <a:ext cx="303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4472C4"/>
                </a:solidFill>
                <a:latin typeface="Arial"/>
                <a:cs typeface="Arial"/>
              </a:rPr>
              <a:t>predict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420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9023" y="1164426"/>
            <a:ext cx="8143875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190" dirty="0">
                <a:latin typeface="Arial"/>
                <a:cs typeface="Arial"/>
              </a:rPr>
              <a:t>How </a:t>
            </a:r>
            <a:r>
              <a:rPr sz="2800" b="1" spc="-210" dirty="0">
                <a:latin typeface="Arial"/>
                <a:cs typeface="Arial"/>
              </a:rPr>
              <a:t>do </a:t>
            </a:r>
            <a:r>
              <a:rPr sz="2800" b="1" spc="-130" dirty="0">
                <a:latin typeface="Arial"/>
                <a:cs typeface="Arial"/>
              </a:rPr>
              <a:t>we </a:t>
            </a:r>
            <a:r>
              <a:rPr sz="2800" b="1" spc="-120" dirty="0">
                <a:latin typeface="Arial"/>
                <a:cs typeface="Arial"/>
              </a:rPr>
              <a:t>train </a:t>
            </a:r>
            <a:r>
              <a:rPr sz="2800" b="1" spc="-315" dirty="0">
                <a:latin typeface="Arial"/>
                <a:cs typeface="Arial"/>
              </a:rPr>
              <a:t>such </a:t>
            </a:r>
            <a:r>
              <a:rPr sz="2800" b="1" spc="-190" dirty="0">
                <a:latin typeface="Arial"/>
                <a:cs typeface="Arial"/>
              </a:rPr>
              <a:t>an</a:t>
            </a:r>
            <a:r>
              <a:rPr sz="2800" b="1" spc="-380" dirty="0">
                <a:latin typeface="Arial"/>
                <a:cs typeface="Arial"/>
              </a:rPr>
              <a:t> </a:t>
            </a:r>
            <a:r>
              <a:rPr sz="2800" b="1" spc="-305" dirty="0">
                <a:latin typeface="Arial"/>
                <a:cs typeface="Arial"/>
              </a:rPr>
              <a:t>RNN?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7765" y="4165292"/>
            <a:ext cx="807910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Machine l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earning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is </a:t>
            </a:r>
            <a:r>
              <a:rPr sz="1800" b="1" dirty="0">
                <a:solidFill>
                  <a:srgbClr val="FF0000"/>
                </a:solidFill>
                <a:latin typeface="Courier New"/>
                <a:cs typeface="Courier New"/>
              </a:rPr>
              <a:t>a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subset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of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artificial intell</a:t>
            </a:r>
            <a:r>
              <a:rPr sz="1800" b="1" spc="-10" dirty="0">
                <a:solidFill>
                  <a:srgbClr val="0070C0"/>
                </a:solidFill>
                <a:latin typeface="Courier New"/>
                <a:cs typeface="Courier New"/>
              </a:rPr>
              <a:t>i</a:t>
            </a:r>
            <a:r>
              <a:rPr sz="1800" spc="-10" dirty="0">
                <a:latin typeface="Courier New"/>
                <a:cs typeface="Courier New"/>
              </a:rPr>
              <a:t>gence in  the field </a:t>
            </a:r>
            <a:r>
              <a:rPr sz="1800" spc="-5" dirty="0">
                <a:latin typeface="Courier New"/>
                <a:cs typeface="Courier New"/>
              </a:rPr>
              <a:t>of </a:t>
            </a:r>
            <a:r>
              <a:rPr sz="1800" spc="-10" dirty="0">
                <a:latin typeface="Courier New"/>
                <a:cs typeface="Courier New"/>
              </a:rPr>
              <a:t>computer science that often uses statistical  techniques </a:t>
            </a:r>
            <a:r>
              <a:rPr sz="1800" spc="-5" dirty="0">
                <a:latin typeface="Courier New"/>
                <a:cs typeface="Courier New"/>
              </a:rPr>
              <a:t>to </a:t>
            </a:r>
            <a:r>
              <a:rPr sz="1800" spc="-10" dirty="0">
                <a:latin typeface="Courier New"/>
                <a:cs typeface="Courier New"/>
              </a:rPr>
              <a:t>give computers the ability </a:t>
            </a:r>
            <a:r>
              <a:rPr sz="1800" spc="-5" dirty="0">
                <a:latin typeface="Courier New"/>
                <a:cs typeface="Courier New"/>
              </a:rPr>
              <a:t>to </a:t>
            </a:r>
            <a:r>
              <a:rPr sz="1800" spc="-10" dirty="0">
                <a:latin typeface="Courier New"/>
                <a:cs typeface="Courier New"/>
              </a:rPr>
              <a:t>"learn" (i.e.,  progressively improve performance </a:t>
            </a:r>
            <a:r>
              <a:rPr sz="1800" spc="-5" dirty="0">
                <a:latin typeface="Courier New"/>
                <a:cs typeface="Courier New"/>
              </a:rPr>
              <a:t>on </a:t>
            </a:r>
            <a:r>
              <a:rPr sz="1800" dirty="0">
                <a:latin typeface="Courier New"/>
                <a:cs typeface="Courier New"/>
              </a:rPr>
              <a:t>a </a:t>
            </a:r>
            <a:r>
              <a:rPr sz="1800" spc="-10" dirty="0">
                <a:latin typeface="Courier New"/>
                <a:cs typeface="Courier New"/>
              </a:rPr>
              <a:t>specific task) with  data, without being explicitly programmed. The name machine  learning was coined </a:t>
            </a:r>
            <a:r>
              <a:rPr sz="1800" spc="-5" dirty="0">
                <a:latin typeface="Courier New"/>
                <a:cs typeface="Courier New"/>
              </a:rPr>
              <a:t>in </a:t>
            </a:r>
            <a:r>
              <a:rPr sz="1800" spc="-10" dirty="0">
                <a:latin typeface="Courier New"/>
                <a:cs typeface="Courier New"/>
              </a:rPr>
              <a:t>1959 </a:t>
            </a:r>
            <a:r>
              <a:rPr sz="1800" spc="-5" dirty="0">
                <a:latin typeface="Courier New"/>
                <a:cs typeface="Courier New"/>
              </a:rPr>
              <a:t>by </a:t>
            </a:r>
            <a:r>
              <a:rPr sz="1800" spc="-10" dirty="0">
                <a:latin typeface="Courier New"/>
                <a:cs typeface="Courier New"/>
              </a:rPr>
              <a:t>Arthur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Samuel.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0117" y="6051232"/>
            <a:ext cx="1428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800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375" y="5213687"/>
            <a:ext cx="3103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r>
              <a:rPr sz="2800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Arial"/>
                <a:cs typeface="Arial"/>
              </a:rPr>
              <a:t>(char-level)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8641" y="5729287"/>
            <a:ext cx="171450" cy="314325"/>
          </a:xfrm>
          <a:custGeom>
            <a:avLst/>
            <a:gdLst/>
            <a:ahLst/>
            <a:cxnLst/>
            <a:rect l="l" t="t" r="r" b="b"/>
            <a:pathLst>
              <a:path w="171450" h="314325">
                <a:moveTo>
                  <a:pt x="85725" y="0"/>
                </a:moveTo>
                <a:lnTo>
                  <a:pt x="0" y="171449"/>
                </a:lnTo>
                <a:lnTo>
                  <a:pt x="57150" y="171449"/>
                </a:lnTo>
                <a:lnTo>
                  <a:pt x="57150" y="314324"/>
                </a:lnTo>
                <a:lnTo>
                  <a:pt x="114300" y="314325"/>
                </a:lnTo>
                <a:lnTo>
                  <a:pt x="114300" y="171450"/>
                </a:lnTo>
                <a:lnTo>
                  <a:pt x="171449" y="171450"/>
                </a:lnTo>
                <a:lnTo>
                  <a:pt x="85725" y="0"/>
                </a:lnTo>
                <a:close/>
              </a:path>
              <a:path w="171450" h="314325">
                <a:moveTo>
                  <a:pt x="171449" y="171450"/>
                </a:moveTo>
                <a:lnTo>
                  <a:pt x="114300" y="171450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46147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3274BC6-1CD6-184A-B2E8-6AFA0C02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1590"/>
            <a:ext cx="9784080" cy="49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874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0A53CAF-B740-1745-B27F-62BD2475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30" y="1557020"/>
            <a:ext cx="9756790" cy="44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366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14A129B-539B-C943-8876-6B581B243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477328"/>
            <a:ext cx="9034082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247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365CDC9-9E77-174C-AD48-0BFBB0E1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572260"/>
            <a:ext cx="929885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83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3E1580A8-076A-2041-9F7F-FFEDF8DB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40" y="1543050"/>
            <a:ext cx="8425180" cy="451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206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10AD2F2-3053-7740-8ABD-3C977F42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83" y="1873250"/>
            <a:ext cx="8907339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92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9ADD9ED-0E7C-FC4C-BF83-D37ABFE2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81" y="1784350"/>
            <a:ext cx="9227648" cy="41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548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C706526-DEB4-AE4D-A9BC-6FE9490D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91" y="1663700"/>
            <a:ext cx="8854769" cy="448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31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AE375F78-4145-0F43-B6A5-A62C3CD9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23" y="1701800"/>
            <a:ext cx="8841217" cy="44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33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A7EC450-AF12-B344-A90D-CC79ECF4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" y="1562099"/>
            <a:ext cx="8808720" cy="49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42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7763" y="1595126"/>
            <a:ext cx="7321550" cy="2057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Char char="•"/>
              <a:tabLst>
                <a:tab pos="241300" algn="l"/>
              </a:tabLst>
            </a:pPr>
            <a:r>
              <a:rPr sz="2800" spc="-155" dirty="0">
                <a:latin typeface="Arial"/>
                <a:cs typeface="Arial"/>
              </a:rPr>
              <a:t>Cut </a:t>
            </a:r>
            <a:r>
              <a:rPr sz="2800" spc="-30" dirty="0">
                <a:latin typeface="Arial"/>
                <a:cs typeface="Arial"/>
              </a:rPr>
              <a:t>text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segments </a:t>
            </a:r>
            <a:r>
              <a:rPr sz="2800" spc="-10" dirty="0">
                <a:latin typeface="Arial"/>
                <a:cs typeface="Arial"/>
              </a:rPr>
              <a:t>(with</a:t>
            </a:r>
            <a:r>
              <a:rPr sz="2800" spc="-39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overlap).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241300" algn="l"/>
              </a:tabLst>
            </a:pPr>
            <a:r>
              <a:rPr sz="2800" spc="-25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800" spc="-135" dirty="0">
                <a:solidFill>
                  <a:srgbClr val="FF0000"/>
                </a:solidFill>
                <a:latin typeface="Arial"/>
                <a:cs typeface="Arial"/>
              </a:rPr>
              <a:t>segment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165" dirty="0">
                <a:latin typeface="Arial"/>
                <a:cs typeface="Arial"/>
              </a:rPr>
              <a:t>used </a:t>
            </a:r>
            <a:r>
              <a:rPr sz="2800" spc="-265" dirty="0">
                <a:latin typeface="Arial"/>
                <a:cs typeface="Arial"/>
              </a:rPr>
              <a:t>as </a:t>
            </a:r>
            <a:r>
              <a:rPr sz="2800" spc="-20" dirty="0">
                <a:latin typeface="Arial"/>
                <a:cs typeface="Arial"/>
              </a:rPr>
              <a:t>input</a:t>
            </a:r>
            <a:r>
              <a:rPr sz="2800" spc="10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text.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72C4"/>
                </a:solidFill>
                <a:latin typeface="Arial"/>
                <a:cs typeface="Arial"/>
              </a:rPr>
              <a:t>Its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 </a:t>
            </a:r>
            <a:r>
              <a:rPr sz="2800" spc="-120" dirty="0">
                <a:solidFill>
                  <a:srgbClr val="4472C4"/>
                </a:solidFill>
                <a:latin typeface="Arial"/>
                <a:cs typeface="Arial"/>
              </a:rPr>
              <a:t>char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165" dirty="0">
                <a:latin typeface="Arial"/>
                <a:cs typeface="Arial"/>
              </a:rPr>
              <a:t>used </a:t>
            </a:r>
            <a:r>
              <a:rPr sz="2800" spc="-265" dirty="0">
                <a:latin typeface="Arial"/>
                <a:cs typeface="Arial"/>
              </a:rPr>
              <a:t>as</a:t>
            </a:r>
            <a:r>
              <a:rPr sz="2800" spc="-26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label.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241300" algn="l"/>
              </a:tabLst>
            </a:pPr>
            <a:r>
              <a:rPr sz="2800" spc="-145" dirty="0">
                <a:latin typeface="Arial"/>
                <a:cs typeface="Arial"/>
              </a:rPr>
              <a:t>Training </a:t>
            </a:r>
            <a:r>
              <a:rPr sz="2800" spc="-95" dirty="0">
                <a:latin typeface="Arial"/>
                <a:cs typeface="Arial"/>
              </a:rPr>
              <a:t>data: </a:t>
            </a:r>
            <a:r>
              <a:rPr sz="2800" spc="-10" dirty="0"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ourier New"/>
                <a:cs typeface="Courier New"/>
              </a:rPr>
              <a:t>segment</a:t>
            </a:r>
            <a:r>
              <a:rPr sz="2800" spc="-10" dirty="0">
                <a:latin typeface="Courier New"/>
                <a:cs typeface="Courier New"/>
              </a:rPr>
              <a:t>, </a:t>
            </a:r>
            <a:r>
              <a:rPr sz="2800" spc="-10" dirty="0">
                <a:solidFill>
                  <a:srgbClr val="0070C0"/>
                </a:solidFill>
                <a:latin typeface="Courier New"/>
                <a:cs typeface="Courier New"/>
              </a:rPr>
              <a:t>next_char</a:t>
            </a:r>
            <a:r>
              <a:rPr sz="2800" spc="-10" dirty="0">
                <a:latin typeface="Courier New"/>
                <a:cs typeface="Courier New"/>
              </a:rPr>
              <a:t>)</a:t>
            </a:r>
            <a:r>
              <a:rPr sz="2800" spc="-1125" dirty="0">
                <a:latin typeface="Courier New"/>
                <a:cs typeface="Courier New"/>
              </a:rPr>
              <a:t> </a:t>
            </a:r>
            <a:r>
              <a:rPr sz="2800" spc="-125" dirty="0">
                <a:latin typeface="Arial"/>
                <a:cs typeface="Arial"/>
              </a:rPr>
              <a:t>pairs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766" y="2068512"/>
            <a:ext cx="1879632" cy="330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5766" y="131726"/>
            <a:ext cx="907055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Train </a:t>
            </a:r>
            <a:r>
              <a:rPr spc="270" dirty="0"/>
              <a:t>an </a:t>
            </a:r>
            <a:r>
              <a:rPr spc="150" dirty="0"/>
              <a:t>RNN </a:t>
            </a:r>
            <a:r>
              <a:rPr spc="260" dirty="0"/>
              <a:t>for </a:t>
            </a:r>
            <a:r>
              <a:rPr spc="295" dirty="0"/>
              <a:t>Text</a:t>
            </a:r>
            <a:r>
              <a:rPr spc="190" dirty="0"/>
              <a:t> </a:t>
            </a:r>
            <a:r>
              <a:rPr spc="250" dirty="0"/>
              <a:t>Prediction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6588" y="1552911"/>
            <a:ext cx="303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4472C4"/>
                </a:solidFill>
                <a:latin typeface="Arial"/>
                <a:cs typeface="Arial"/>
              </a:rPr>
              <a:t>predict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420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9023" y="1164426"/>
            <a:ext cx="8143875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190" dirty="0">
                <a:latin typeface="Arial"/>
                <a:cs typeface="Arial"/>
              </a:rPr>
              <a:t>How </a:t>
            </a:r>
            <a:r>
              <a:rPr sz="2800" b="1" spc="-210" dirty="0">
                <a:latin typeface="Arial"/>
                <a:cs typeface="Arial"/>
              </a:rPr>
              <a:t>do </a:t>
            </a:r>
            <a:r>
              <a:rPr sz="2800" b="1" spc="-130" dirty="0">
                <a:latin typeface="Arial"/>
                <a:cs typeface="Arial"/>
              </a:rPr>
              <a:t>we </a:t>
            </a:r>
            <a:r>
              <a:rPr sz="2800" b="1" spc="-120" dirty="0">
                <a:latin typeface="Arial"/>
                <a:cs typeface="Arial"/>
              </a:rPr>
              <a:t>train </a:t>
            </a:r>
            <a:r>
              <a:rPr sz="2800" b="1" spc="-315" dirty="0">
                <a:latin typeface="Arial"/>
                <a:cs typeface="Arial"/>
              </a:rPr>
              <a:t>such </a:t>
            </a:r>
            <a:r>
              <a:rPr sz="2800" b="1" spc="-190" dirty="0">
                <a:latin typeface="Arial"/>
                <a:cs typeface="Arial"/>
              </a:rPr>
              <a:t>an</a:t>
            </a:r>
            <a:r>
              <a:rPr sz="2800" b="1" spc="-380" dirty="0">
                <a:latin typeface="Arial"/>
                <a:cs typeface="Arial"/>
              </a:rPr>
              <a:t> </a:t>
            </a:r>
            <a:r>
              <a:rPr sz="2800" b="1" spc="-305" dirty="0">
                <a:latin typeface="Arial"/>
                <a:cs typeface="Arial"/>
              </a:rPr>
              <a:t>RNN?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0117" y="6051232"/>
            <a:ext cx="1428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800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375" y="5213687"/>
            <a:ext cx="3103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r>
              <a:rPr sz="2800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Arial"/>
                <a:cs typeface="Arial"/>
              </a:rPr>
              <a:t>(char-level)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8641" y="5729287"/>
            <a:ext cx="171450" cy="314325"/>
          </a:xfrm>
          <a:custGeom>
            <a:avLst/>
            <a:gdLst/>
            <a:ahLst/>
            <a:cxnLst/>
            <a:rect l="l" t="t" r="r" b="b"/>
            <a:pathLst>
              <a:path w="171450" h="314325">
                <a:moveTo>
                  <a:pt x="85725" y="0"/>
                </a:moveTo>
                <a:lnTo>
                  <a:pt x="0" y="171449"/>
                </a:lnTo>
                <a:lnTo>
                  <a:pt x="57150" y="171449"/>
                </a:lnTo>
                <a:lnTo>
                  <a:pt x="57150" y="314324"/>
                </a:lnTo>
                <a:lnTo>
                  <a:pt x="114300" y="314325"/>
                </a:lnTo>
                <a:lnTo>
                  <a:pt x="114300" y="171450"/>
                </a:lnTo>
                <a:lnTo>
                  <a:pt x="171449" y="171450"/>
                </a:lnTo>
                <a:lnTo>
                  <a:pt x="85725" y="0"/>
                </a:lnTo>
                <a:close/>
              </a:path>
              <a:path w="171450" h="314325">
                <a:moveTo>
                  <a:pt x="171449" y="171450"/>
                </a:moveTo>
                <a:lnTo>
                  <a:pt x="114300" y="171450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07765" y="4165292"/>
            <a:ext cx="807910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Machine l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earning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is </a:t>
            </a:r>
            <a:r>
              <a:rPr sz="1800" b="1" dirty="0">
                <a:solidFill>
                  <a:srgbClr val="FF0000"/>
                </a:solidFill>
                <a:latin typeface="Courier New"/>
                <a:cs typeface="Courier New"/>
              </a:rPr>
              <a:t>a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subset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of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artificial intell</a:t>
            </a:r>
            <a:r>
              <a:rPr sz="1800" b="1" spc="-10" dirty="0">
                <a:solidFill>
                  <a:srgbClr val="0070C0"/>
                </a:solidFill>
                <a:latin typeface="Courier New"/>
                <a:cs typeface="Courier New"/>
              </a:rPr>
              <a:t>i</a:t>
            </a:r>
            <a:r>
              <a:rPr sz="1800" spc="-10" dirty="0">
                <a:latin typeface="Courier New"/>
                <a:cs typeface="Courier New"/>
              </a:rPr>
              <a:t>gence in  the field </a:t>
            </a:r>
            <a:r>
              <a:rPr sz="1800" spc="-5" dirty="0">
                <a:latin typeface="Courier New"/>
                <a:cs typeface="Courier New"/>
              </a:rPr>
              <a:t>of </a:t>
            </a:r>
            <a:r>
              <a:rPr sz="1800" spc="-10" dirty="0">
                <a:latin typeface="Courier New"/>
                <a:cs typeface="Courier New"/>
              </a:rPr>
              <a:t>computer science that often uses statistical  techniques </a:t>
            </a:r>
            <a:r>
              <a:rPr sz="1800" spc="-5" dirty="0">
                <a:latin typeface="Courier New"/>
                <a:cs typeface="Courier New"/>
              </a:rPr>
              <a:t>to </a:t>
            </a:r>
            <a:r>
              <a:rPr sz="1800" spc="-10" dirty="0">
                <a:latin typeface="Courier New"/>
                <a:cs typeface="Courier New"/>
              </a:rPr>
              <a:t>give computers the ability </a:t>
            </a:r>
            <a:r>
              <a:rPr sz="1800" spc="-5" dirty="0">
                <a:latin typeface="Courier New"/>
                <a:cs typeface="Courier New"/>
              </a:rPr>
              <a:t>to </a:t>
            </a:r>
            <a:r>
              <a:rPr sz="1800" spc="-10" dirty="0">
                <a:latin typeface="Courier New"/>
                <a:cs typeface="Courier New"/>
              </a:rPr>
              <a:t>"learn" (i.e.,  progressively improve performance </a:t>
            </a:r>
            <a:r>
              <a:rPr sz="1800" spc="-5" dirty="0">
                <a:latin typeface="Courier New"/>
                <a:cs typeface="Courier New"/>
              </a:rPr>
              <a:t>on </a:t>
            </a:r>
            <a:r>
              <a:rPr sz="1800" dirty="0">
                <a:latin typeface="Courier New"/>
                <a:cs typeface="Courier New"/>
              </a:rPr>
              <a:t>a </a:t>
            </a:r>
            <a:r>
              <a:rPr sz="1800" spc="-10" dirty="0">
                <a:latin typeface="Courier New"/>
                <a:cs typeface="Courier New"/>
              </a:rPr>
              <a:t>specific task) with  data, without being explicitly programmed. The name machine  learning was coined </a:t>
            </a:r>
            <a:r>
              <a:rPr sz="1800" spc="-5" dirty="0">
                <a:latin typeface="Courier New"/>
                <a:cs typeface="Courier New"/>
              </a:rPr>
              <a:t>in </a:t>
            </a:r>
            <a:r>
              <a:rPr sz="1800" spc="-10" dirty="0">
                <a:latin typeface="Courier New"/>
                <a:cs typeface="Courier New"/>
              </a:rPr>
              <a:t>1959 </a:t>
            </a:r>
            <a:r>
              <a:rPr sz="1800" spc="-5" dirty="0">
                <a:latin typeface="Courier New"/>
                <a:cs typeface="Courier New"/>
              </a:rPr>
              <a:t>by </a:t>
            </a:r>
            <a:r>
              <a:rPr sz="1800" spc="-10" dirty="0">
                <a:latin typeface="Courier New"/>
                <a:cs typeface="Courier New"/>
              </a:rPr>
              <a:t>Arthur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Samuel.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421156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624A4E-AF47-6C43-946E-DEAD22465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521460"/>
            <a:ext cx="8763000" cy="453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855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564607-1077-EB41-A141-440FD8A5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663700"/>
            <a:ext cx="8747760" cy="436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069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60" dirty="0"/>
              <a:t> </a:t>
            </a:r>
            <a:r>
              <a:rPr spc="235" dirty="0"/>
              <a:t>Self-Attention</a:t>
            </a:r>
          </a:p>
        </p:txBody>
      </p:sp>
      <p:pic>
        <p:nvPicPr>
          <p:cNvPr id="3" name="Picture 2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01449C53-CB22-3E4C-8D0A-33F411B0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03398"/>
            <a:ext cx="9281160" cy="439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771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1040" y="253646"/>
            <a:ext cx="38714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5956" y="1256037"/>
            <a:ext cx="7177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20" dirty="0">
                <a:latin typeface="Arial"/>
                <a:cs typeface="Arial"/>
              </a:rPr>
              <a:t>With </a:t>
            </a:r>
            <a:r>
              <a:rPr sz="2800" spc="-60" dirty="0">
                <a:latin typeface="Arial"/>
                <a:cs typeface="Arial"/>
              </a:rPr>
              <a:t>self-attention, </a:t>
            </a:r>
            <a:r>
              <a:rPr sz="2800" spc="-310" dirty="0">
                <a:latin typeface="Arial"/>
                <a:cs typeface="Arial"/>
              </a:rPr>
              <a:t>RNN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195" dirty="0">
                <a:latin typeface="Arial"/>
                <a:cs typeface="Arial"/>
              </a:rPr>
              <a:t>less </a:t>
            </a:r>
            <a:r>
              <a:rPr sz="2800" spc="-80" dirty="0">
                <a:latin typeface="Arial"/>
                <a:cs typeface="Arial"/>
              </a:rPr>
              <a:t>likely </a:t>
            </a:r>
            <a:r>
              <a:rPr sz="2800" spc="20" dirty="0">
                <a:latin typeface="Arial"/>
                <a:cs typeface="Arial"/>
              </a:rPr>
              <a:t>to</a:t>
            </a:r>
            <a:r>
              <a:rPr sz="2800" spc="-229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forget.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0493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5302" y="177181"/>
            <a:ext cx="369523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5956" y="1174758"/>
            <a:ext cx="8343265" cy="1041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4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20" dirty="0">
                <a:latin typeface="Arial"/>
                <a:cs typeface="Arial"/>
              </a:rPr>
              <a:t>With </a:t>
            </a:r>
            <a:r>
              <a:rPr sz="2800" spc="-60" dirty="0">
                <a:latin typeface="Arial"/>
                <a:cs typeface="Arial"/>
              </a:rPr>
              <a:t>self-attention, </a:t>
            </a:r>
            <a:r>
              <a:rPr sz="2800" spc="-310" dirty="0">
                <a:latin typeface="Arial"/>
                <a:cs typeface="Arial"/>
              </a:rPr>
              <a:t>RNN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195" dirty="0">
                <a:latin typeface="Arial"/>
                <a:cs typeface="Arial"/>
              </a:rPr>
              <a:t>less </a:t>
            </a:r>
            <a:r>
              <a:rPr sz="2800" spc="-80" dirty="0">
                <a:latin typeface="Arial"/>
                <a:cs typeface="Arial"/>
              </a:rPr>
              <a:t>likely </a:t>
            </a:r>
            <a:r>
              <a:rPr sz="2800" spc="20" dirty="0">
                <a:latin typeface="Arial"/>
                <a:cs typeface="Arial"/>
              </a:rPr>
              <a:t>to</a:t>
            </a:r>
            <a:r>
              <a:rPr sz="2800" spc="-200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forget.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4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295" dirty="0">
                <a:latin typeface="Arial"/>
                <a:cs typeface="Arial"/>
              </a:rPr>
              <a:t>Pay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attention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20" dirty="0">
                <a:latin typeface="Arial"/>
                <a:cs typeface="Arial"/>
              </a:rPr>
              <a:t>to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context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relevant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20" dirty="0">
                <a:latin typeface="Arial"/>
                <a:cs typeface="Arial"/>
              </a:rPr>
              <a:t>to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new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input.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8" name="Picture 87" descr="A picture containing table&#10;&#10;Description automatically generated">
            <a:extLst>
              <a:ext uri="{FF2B5EF4-FFF2-40B4-BE49-F238E27FC236}">
                <a16:creationId xmlns:a16="http://schemas.microsoft.com/office/drawing/2014/main" id="{5C0E14DA-E8FB-9142-8D92-3241E06E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56" y="2370439"/>
            <a:ext cx="9095297" cy="43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101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15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445">
              <a:lnSpc>
                <a:spcPts val="3225"/>
              </a:lnSpc>
            </a:pPr>
            <a:r>
              <a:rPr dirty="0"/>
              <a:t>• </a:t>
            </a:r>
            <a:r>
              <a:rPr spc="-155" dirty="0"/>
              <a:t>Cut </a:t>
            </a:r>
            <a:r>
              <a:rPr spc="-30" dirty="0"/>
              <a:t>text </a:t>
            </a:r>
            <a:r>
              <a:rPr spc="20" dirty="0"/>
              <a:t>to </a:t>
            </a:r>
            <a:r>
              <a:rPr spc="-160" dirty="0"/>
              <a:t>segments </a:t>
            </a:r>
            <a:r>
              <a:rPr spc="-10" dirty="0"/>
              <a:t>(with</a:t>
            </a:r>
            <a:r>
              <a:rPr spc="-350" dirty="0"/>
              <a:t> </a:t>
            </a:r>
            <a:r>
              <a:rPr spc="-95" dirty="0"/>
              <a:t>overlap).</a:t>
            </a:r>
          </a:p>
          <a:p>
            <a:pPr marL="2544445">
              <a:lnSpc>
                <a:spcPct val="100000"/>
              </a:lnSpc>
              <a:spcBef>
                <a:spcPts val="640"/>
              </a:spcBef>
            </a:pPr>
            <a:r>
              <a:rPr dirty="0">
                <a:solidFill>
                  <a:srgbClr val="FF0000"/>
                </a:solidFill>
              </a:rPr>
              <a:t>• </a:t>
            </a:r>
            <a:r>
              <a:rPr spc="-250" dirty="0">
                <a:solidFill>
                  <a:srgbClr val="FF0000"/>
                </a:solidFill>
              </a:rPr>
              <a:t>A </a:t>
            </a:r>
            <a:r>
              <a:rPr spc="-135" dirty="0">
                <a:solidFill>
                  <a:srgbClr val="FF0000"/>
                </a:solidFill>
              </a:rPr>
              <a:t>segment </a:t>
            </a:r>
            <a:r>
              <a:rPr spc="-145" dirty="0"/>
              <a:t>is </a:t>
            </a:r>
            <a:r>
              <a:rPr spc="-165" dirty="0"/>
              <a:t>used </a:t>
            </a:r>
            <a:r>
              <a:rPr spc="-265" dirty="0"/>
              <a:t>as </a:t>
            </a:r>
            <a:r>
              <a:rPr spc="-20" dirty="0"/>
              <a:t>input</a:t>
            </a:r>
            <a:r>
              <a:rPr spc="145" dirty="0"/>
              <a:t> </a:t>
            </a:r>
            <a:r>
              <a:rPr spc="-40" dirty="0"/>
              <a:t>text.</a:t>
            </a:r>
          </a:p>
          <a:p>
            <a:pPr marL="2544445">
              <a:lnSpc>
                <a:spcPct val="100000"/>
              </a:lnSpc>
              <a:spcBef>
                <a:spcPts val="640"/>
              </a:spcBef>
            </a:pPr>
            <a:r>
              <a:rPr dirty="0">
                <a:solidFill>
                  <a:srgbClr val="4472C4"/>
                </a:solidFill>
              </a:rPr>
              <a:t>• </a:t>
            </a:r>
            <a:r>
              <a:rPr spc="-80" dirty="0">
                <a:solidFill>
                  <a:srgbClr val="4472C4"/>
                </a:solidFill>
              </a:rPr>
              <a:t>Its </a:t>
            </a:r>
            <a:r>
              <a:rPr spc="-85" dirty="0">
                <a:solidFill>
                  <a:srgbClr val="4472C4"/>
                </a:solidFill>
              </a:rPr>
              <a:t>next </a:t>
            </a:r>
            <a:r>
              <a:rPr spc="-120" dirty="0">
                <a:solidFill>
                  <a:srgbClr val="4472C4"/>
                </a:solidFill>
              </a:rPr>
              <a:t>char </a:t>
            </a:r>
            <a:r>
              <a:rPr spc="-145" dirty="0"/>
              <a:t>is </a:t>
            </a:r>
            <a:r>
              <a:rPr spc="-165" dirty="0"/>
              <a:t>used </a:t>
            </a:r>
            <a:r>
              <a:rPr spc="-265" dirty="0"/>
              <a:t>as</a:t>
            </a:r>
            <a:r>
              <a:rPr spc="-220" dirty="0"/>
              <a:t> </a:t>
            </a:r>
            <a:r>
              <a:rPr spc="-90" dirty="0"/>
              <a:t>label.</a:t>
            </a:r>
          </a:p>
          <a:p>
            <a:pPr marL="2544445">
              <a:lnSpc>
                <a:spcPct val="100000"/>
              </a:lnSpc>
              <a:spcBef>
                <a:spcPts val="640"/>
              </a:spcBef>
            </a:pPr>
            <a:r>
              <a:rPr dirty="0"/>
              <a:t>• </a:t>
            </a:r>
            <a:r>
              <a:rPr spc="-145" dirty="0"/>
              <a:t>Training </a:t>
            </a:r>
            <a:r>
              <a:rPr spc="-95" dirty="0"/>
              <a:t>data: </a:t>
            </a:r>
            <a:r>
              <a:rPr spc="-10" dirty="0">
                <a:latin typeface="Courier New"/>
                <a:cs typeface="Courier New"/>
              </a:rPr>
              <a:t>(</a:t>
            </a:r>
            <a:r>
              <a:rPr spc="-10" dirty="0">
                <a:solidFill>
                  <a:srgbClr val="FF0000"/>
                </a:solidFill>
                <a:latin typeface="Courier New"/>
                <a:cs typeface="Courier New"/>
              </a:rPr>
              <a:t>segment</a:t>
            </a:r>
            <a:r>
              <a:rPr spc="-10" dirty="0">
                <a:latin typeface="Courier New"/>
                <a:cs typeface="Courier New"/>
              </a:rPr>
              <a:t>, </a:t>
            </a:r>
            <a:r>
              <a:rPr spc="-10" dirty="0">
                <a:solidFill>
                  <a:srgbClr val="0070C0"/>
                </a:solidFill>
                <a:latin typeface="Courier New"/>
                <a:cs typeface="Courier New"/>
              </a:rPr>
              <a:t>next_char</a:t>
            </a:r>
            <a:r>
              <a:rPr spc="-10" dirty="0">
                <a:latin typeface="Courier New"/>
                <a:cs typeface="Courier New"/>
              </a:rPr>
              <a:t>)</a:t>
            </a:r>
            <a:r>
              <a:rPr spc="-1085" dirty="0">
                <a:latin typeface="Courier New"/>
                <a:cs typeface="Courier New"/>
              </a:rPr>
              <a:t> </a:t>
            </a:r>
            <a:r>
              <a:rPr spc="-125" dirty="0"/>
              <a:t>pairs</a:t>
            </a:r>
          </a:p>
        </p:txBody>
      </p:sp>
      <p:sp>
        <p:nvSpPr>
          <p:cNvPr id="3" name="object 3"/>
          <p:cNvSpPr/>
          <p:nvPr/>
        </p:nvSpPr>
        <p:spPr>
          <a:xfrm>
            <a:off x="855766" y="2068512"/>
            <a:ext cx="1879632" cy="330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6141" y="131726"/>
            <a:ext cx="920017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Train </a:t>
            </a:r>
            <a:r>
              <a:rPr spc="270" dirty="0"/>
              <a:t>an </a:t>
            </a:r>
            <a:r>
              <a:rPr spc="150" dirty="0"/>
              <a:t>RNN </a:t>
            </a:r>
            <a:r>
              <a:rPr spc="260" dirty="0"/>
              <a:t>for </a:t>
            </a:r>
            <a:r>
              <a:rPr spc="295" dirty="0"/>
              <a:t>Text</a:t>
            </a:r>
            <a:r>
              <a:rPr spc="190" dirty="0"/>
              <a:t> </a:t>
            </a:r>
            <a:r>
              <a:rPr spc="250" dirty="0"/>
              <a:t>Prediction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6588" y="1552911"/>
            <a:ext cx="303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4472C4"/>
                </a:solidFill>
                <a:latin typeface="Arial"/>
                <a:cs typeface="Arial"/>
              </a:rPr>
              <a:t>predict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420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9023" y="1164426"/>
            <a:ext cx="8143875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190" dirty="0">
                <a:latin typeface="Arial"/>
                <a:cs typeface="Arial"/>
              </a:rPr>
              <a:t>How </a:t>
            </a:r>
            <a:r>
              <a:rPr sz="2800" b="1" spc="-210" dirty="0">
                <a:latin typeface="Arial"/>
                <a:cs typeface="Arial"/>
              </a:rPr>
              <a:t>do </a:t>
            </a:r>
            <a:r>
              <a:rPr sz="2800" b="1" spc="-130" dirty="0">
                <a:latin typeface="Arial"/>
                <a:cs typeface="Arial"/>
              </a:rPr>
              <a:t>we </a:t>
            </a:r>
            <a:r>
              <a:rPr sz="2800" b="1" spc="-120" dirty="0">
                <a:latin typeface="Arial"/>
                <a:cs typeface="Arial"/>
              </a:rPr>
              <a:t>train </a:t>
            </a:r>
            <a:r>
              <a:rPr sz="2800" b="1" spc="-315" dirty="0">
                <a:latin typeface="Arial"/>
                <a:cs typeface="Arial"/>
              </a:rPr>
              <a:t>such </a:t>
            </a:r>
            <a:r>
              <a:rPr sz="2800" b="1" spc="-190" dirty="0">
                <a:latin typeface="Arial"/>
                <a:cs typeface="Arial"/>
              </a:rPr>
              <a:t>an</a:t>
            </a:r>
            <a:r>
              <a:rPr sz="2800" b="1" spc="-380" dirty="0">
                <a:latin typeface="Arial"/>
                <a:cs typeface="Arial"/>
              </a:rPr>
              <a:t> </a:t>
            </a:r>
            <a:r>
              <a:rPr sz="2800" b="1" spc="-305" dirty="0">
                <a:latin typeface="Arial"/>
                <a:cs typeface="Arial"/>
              </a:rPr>
              <a:t>RNN?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6375" y="3685545"/>
            <a:ext cx="9293225" cy="28181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82670" indent="-229235">
              <a:lnSpc>
                <a:spcPct val="100000"/>
              </a:lnSpc>
              <a:spcBef>
                <a:spcPts val="380"/>
              </a:spcBef>
              <a:buChar char="•"/>
              <a:tabLst>
                <a:tab pos="3583304" algn="l"/>
              </a:tabLst>
            </a:pPr>
            <a:r>
              <a:rPr sz="2800" spc="35" dirty="0">
                <a:latin typeface="Arial"/>
                <a:cs typeface="Arial"/>
              </a:rPr>
              <a:t>It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100" dirty="0">
                <a:latin typeface="Arial"/>
                <a:cs typeface="Arial"/>
              </a:rPr>
              <a:t>multi-class </a:t>
            </a:r>
            <a:r>
              <a:rPr sz="2800" spc="-105" dirty="0">
                <a:latin typeface="Arial"/>
                <a:cs typeface="Arial"/>
              </a:rPr>
              <a:t>classification</a:t>
            </a:r>
            <a:r>
              <a:rPr sz="2800" spc="-29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problem.</a:t>
            </a:r>
            <a:endParaRPr sz="2800">
              <a:latin typeface="Arial"/>
              <a:cs typeface="Arial"/>
            </a:endParaRPr>
          </a:p>
          <a:p>
            <a:pPr marL="4039870" lvl="1" indent="-229235">
              <a:lnSpc>
                <a:spcPct val="100000"/>
              </a:lnSpc>
              <a:spcBef>
                <a:spcPts val="240"/>
              </a:spcBef>
              <a:buChar char="•"/>
              <a:tabLst>
                <a:tab pos="4040504" algn="l"/>
              </a:tabLst>
            </a:pPr>
            <a:r>
              <a:rPr sz="2400" spc="-175" dirty="0">
                <a:latin typeface="Arial"/>
                <a:cs typeface="Arial"/>
              </a:rPr>
              <a:t>#class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85" dirty="0">
                <a:latin typeface="Arial"/>
                <a:cs typeface="Arial"/>
              </a:rPr>
              <a:t>#unique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chars.</a:t>
            </a:r>
            <a:endParaRPr sz="2400">
              <a:latin typeface="Arial"/>
              <a:cs typeface="Arial"/>
            </a:endParaRPr>
          </a:p>
          <a:p>
            <a:pPr marL="735965" marR="6194425" indent="-723900">
              <a:lnSpc>
                <a:spcPct val="196300"/>
              </a:lnSpc>
              <a:spcBef>
                <a:spcPts val="2035"/>
              </a:spcBef>
            </a:pP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sequence </a:t>
            </a:r>
            <a:r>
              <a:rPr sz="2800" spc="-110" dirty="0">
                <a:solidFill>
                  <a:srgbClr val="FF0000"/>
                </a:solidFill>
                <a:latin typeface="Arial"/>
                <a:cs typeface="Arial"/>
              </a:rPr>
              <a:t>(char-level)  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8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18641" y="5729287"/>
            <a:ext cx="171450" cy="314325"/>
          </a:xfrm>
          <a:custGeom>
            <a:avLst/>
            <a:gdLst/>
            <a:ahLst/>
            <a:cxnLst/>
            <a:rect l="l" t="t" r="r" b="b"/>
            <a:pathLst>
              <a:path w="171450" h="314325">
                <a:moveTo>
                  <a:pt x="85725" y="0"/>
                </a:moveTo>
                <a:lnTo>
                  <a:pt x="0" y="171449"/>
                </a:lnTo>
                <a:lnTo>
                  <a:pt x="57150" y="171449"/>
                </a:lnTo>
                <a:lnTo>
                  <a:pt x="57150" y="314324"/>
                </a:lnTo>
                <a:lnTo>
                  <a:pt x="114300" y="314325"/>
                </a:lnTo>
                <a:lnTo>
                  <a:pt x="114300" y="171450"/>
                </a:lnTo>
                <a:lnTo>
                  <a:pt x="171449" y="171450"/>
                </a:lnTo>
                <a:lnTo>
                  <a:pt x="85725" y="0"/>
                </a:lnTo>
                <a:close/>
              </a:path>
              <a:path w="171450" h="314325">
                <a:moveTo>
                  <a:pt x="171449" y="171450"/>
                </a:moveTo>
                <a:lnTo>
                  <a:pt x="114300" y="171450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735" y="6142007"/>
            <a:ext cx="98425" cy="187960"/>
          </a:xfrm>
          <a:custGeom>
            <a:avLst/>
            <a:gdLst/>
            <a:ahLst/>
            <a:cxnLst/>
            <a:rect l="l" t="t" r="r" b="b"/>
            <a:pathLst>
              <a:path w="98425" h="187960">
                <a:moveTo>
                  <a:pt x="0" y="187481"/>
                </a:moveTo>
                <a:lnTo>
                  <a:pt x="97953" y="187481"/>
                </a:lnTo>
                <a:lnTo>
                  <a:pt x="97953" y="0"/>
                </a:lnTo>
                <a:lnTo>
                  <a:pt x="0" y="0"/>
                </a:lnTo>
                <a:lnTo>
                  <a:pt x="0" y="187481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4177" y="5656717"/>
            <a:ext cx="98425" cy="673100"/>
          </a:xfrm>
          <a:custGeom>
            <a:avLst/>
            <a:gdLst/>
            <a:ahLst/>
            <a:cxnLst/>
            <a:rect l="l" t="t" r="r" b="b"/>
            <a:pathLst>
              <a:path w="98425" h="673100">
                <a:moveTo>
                  <a:pt x="0" y="672770"/>
                </a:moveTo>
                <a:lnTo>
                  <a:pt x="97953" y="672770"/>
                </a:lnTo>
                <a:lnTo>
                  <a:pt x="97953" y="0"/>
                </a:lnTo>
                <a:lnTo>
                  <a:pt x="0" y="0"/>
                </a:lnTo>
                <a:lnTo>
                  <a:pt x="0" y="67277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6620" y="6140756"/>
            <a:ext cx="98425" cy="189230"/>
          </a:xfrm>
          <a:custGeom>
            <a:avLst/>
            <a:gdLst/>
            <a:ahLst/>
            <a:cxnLst/>
            <a:rect l="l" t="t" r="r" b="b"/>
            <a:pathLst>
              <a:path w="98425" h="189229">
                <a:moveTo>
                  <a:pt x="0" y="188731"/>
                </a:moveTo>
                <a:lnTo>
                  <a:pt x="97953" y="188731"/>
                </a:lnTo>
                <a:lnTo>
                  <a:pt x="97953" y="0"/>
                </a:lnTo>
                <a:lnTo>
                  <a:pt x="0" y="0"/>
                </a:lnTo>
                <a:lnTo>
                  <a:pt x="0" y="188731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99063" y="6325174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53" y="0"/>
                </a:lnTo>
              </a:path>
            </a:pathLst>
          </a:custGeom>
          <a:ln w="8628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21504" y="6314060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53" y="0"/>
                </a:lnTo>
              </a:path>
            </a:pathLst>
          </a:custGeom>
          <a:ln w="30857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43948" y="6110350"/>
            <a:ext cx="98425" cy="219710"/>
          </a:xfrm>
          <a:custGeom>
            <a:avLst/>
            <a:gdLst/>
            <a:ahLst/>
            <a:cxnLst/>
            <a:rect l="l" t="t" r="r" b="b"/>
            <a:pathLst>
              <a:path w="98425" h="219710">
                <a:moveTo>
                  <a:pt x="0" y="219138"/>
                </a:moveTo>
                <a:lnTo>
                  <a:pt x="97953" y="219138"/>
                </a:lnTo>
                <a:lnTo>
                  <a:pt x="97953" y="0"/>
                </a:lnTo>
                <a:lnTo>
                  <a:pt x="0" y="0"/>
                </a:lnTo>
                <a:lnTo>
                  <a:pt x="0" y="219138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66390" y="5896104"/>
            <a:ext cx="98425" cy="433705"/>
          </a:xfrm>
          <a:custGeom>
            <a:avLst/>
            <a:gdLst/>
            <a:ahLst/>
            <a:cxnLst/>
            <a:rect l="l" t="t" r="r" b="b"/>
            <a:pathLst>
              <a:path w="98425" h="433704">
                <a:moveTo>
                  <a:pt x="0" y="433384"/>
                </a:moveTo>
                <a:lnTo>
                  <a:pt x="97953" y="433384"/>
                </a:lnTo>
                <a:lnTo>
                  <a:pt x="97953" y="0"/>
                </a:lnTo>
                <a:lnTo>
                  <a:pt x="0" y="0"/>
                </a:lnTo>
                <a:lnTo>
                  <a:pt x="0" y="433384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88832" y="6095812"/>
            <a:ext cx="98425" cy="233679"/>
          </a:xfrm>
          <a:custGeom>
            <a:avLst/>
            <a:gdLst/>
            <a:ahLst/>
            <a:cxnLst/>
            <a:rect l="l" t="t" r="r" b="b"/>
            <a:pathLst>
              <a:path w="98425" h="233679">
                <a:moveTo>
                  <a:pt x="0" y="233676"/>
                </a:moveTo>
                <a:lnTo>
                  <a:pt x="97953" y="233676"/>
                </a:lnTo>
                <a:lnTo>
                  <a:pt x="97953" y="0"/>
                </a:lnTo>
                <a:lnTo>
                  <a:pt x="0" y="0"/>
                </a:lnTo>
                <a:lnTo>
                  <a:pt x="0" y="233676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11275" y="6325729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53" y="0"/>
                </a:lnTo>
              </a:path>
            </a:pathLst>
          </a:custGeom>
          <a:ln w="7518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33717" y="6315217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53" y="0"/>
                </a:lnTo>
              </a:path>
            </a:pathLst>
          </a:custGeom>
          <a:ln w="28542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56160" y="5908557"/>
            <a:ext cx="98425" cy="421005"/>
          </a:xfrm>
          <a:custGeom>
            <a:avLst/>
            <a:gdLst/>
            <a:ahLst/>
            <a:cxnLst/>
            <a:rect l="l" t="t" r="r" b="b"/>
            <a:pathLst>
              <a:path w="98425" h="421004">
                <a:moveTo>
                  <a:pt x="0" y="420930"/>
                </a:moveTo>
                <a:lnTo>
                  <a:pt x="97953" y="420930"/>
                </a:lnTo>
                <a:lnTo>
                  <a:pt x="97953" y="0"/>
                </a:lnTo>
                <a:lnTo>
                  <a:pt x="0" y="0"/>
                </a:lnTo>
                <a:lnTo>
                  <a:pt x="0" y="42093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78602" y="6238164"/>
            <a:ext cx="98425" cy="91440"/>
          </a:xfrm>
          <a:custGeom>
            <a:avLst/>
            <a:gdLst/>
            <a:ahLst/>
            <a:cxnLst/>
            <a:rect l="l" t="t" r="r" b="b"/>
            <a:pathLst>
              <a:path w="98425" h="91439">
                <a:moveTo>
                  <a:pt x="0" y="91323"/>
                </a:moveTo>
                <a:lnTo>
                  <a:pt x="97953" y="91323"/>
                </a:lnTo>
                <a:lnTo>
                  <a:pt x="97953" y="0"/>
                </a:lnTo>
                <a:lnTo>
                  <a:pt x="0" y="0"/>
                </a:lnTo>
                <a:lnTo>
                  <a:pt x="0" y="91323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01044" y="5732913"/>
            <a:ext cx="98425" cy="596900"/>
          </a:xfrm>
          <a:custGeom>
            <a:avLst/>
            <a:gdLst/>
            <a:ahLst/>
            <a:cxnLst/>
            <a:rect l="l" t="t" r="r" b="b"/>
            <a:pathLst>
              <a:path w="98425" h="596900">
                <a:moveTo>
                  <a:pt x="0" y="596575"/>
                </a:moveTo>
                <a:lnTo>
                  <a:pt x="97953" y="596575"/>
                </a:lnTo>
                <a:lnTo>
                  <a:pt x="97953" y="0"/>
                </a:lnTo>
                <a:lnTo>
                  <a:pt x="0" y="0"/>
                </a:lnTo>
                <a:lnTo>
                  <a:pt x="0" y="596575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3487" y="6131129"/>
            <a:ext cx="98425" cy="198755"/>
          </a:xfrm>
          <a:custGeom>
            <a:avLst/>
            <a:gdLst/>
            <a:ahLst/>
            <a:cxnLst/>
            <a:rect l="l" t="t" r="r" b="b"/>
            <a:pathLst>
              <a:path w="98425" h="198754">
                <a:moveTo>
                  <a:pt x="0" y="198359"/>
                </a:moveTo>
                <a:lnTo>
                  <a:pt x="97953" y="198359"/>
                </a:lnTo>
                <a:lnTo>
                  <a:pt x="97953" y="0"/>
                </a:lnTo>
                <a:lnTo>
                  <a:pt x="0" y="0"/>
                </a:lnTo>
                <a:lnTo>
                  <a:pt x="0" y="198359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5929" y="6095438"/>
            <a:ext cx="98425" cy="234315"/>
          </a:xfrm>
          <a:custGeom>
            <a:avLst/>
            <a:gdLst/>
            <a:ahLst/>
            <a:cxnLst/>
            <a:rect l="l" t="t" r="r" b="b"/>
            <a:pathLst>
              <a:path w="98425" h="234314">
                <a:moveTo>
                  <a:pt x="0" y="234050"/>
                </a:moveTo>
                <a:lnTo>
                  <a:pt x="97953" y="234050"/>
                </a:lnTo>
                <a:lnTo>
                  <a:pt x="97953" y="0"/>
                </a:lnTo>
                <a:lnTo>
                  <a:pt x="0" y="0"/>
                </a:lnTo>
                <a:lnTo>
                  <a:pt x="0" y="23405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68371" y="5903595"/>
            <a:ext cx="98425" cy="426084"/>
          </a:xfrm>
          <a:custGeom>
            <a:avLst/>
            <a:gdLst/>
            <a:ahLst/>
            <a:cxnLst/>
            <a:rect l="l" t="t" r="r" b="b"/>
            <a:pathLst>
              <a:path w="98425" h="426085">
                <a:moveTo>
                  <a:pt x="0" y="425892"/>
                </a:moveTo>
                <a:lnTo>
                  <a:pt x="97953" y="425892"/>
                </a:lnTo>
                <a:lnTo>
                  <a:pt x="97953" y="0"/>
                </a:lnTo>
                <a:lnTo>
                  <a:pt x="0" y="0"/>
                </a:lnTo>
                <a:lnTo>
                  <a:pt x="0" y="425892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90814" y="6031479"/>
            <a:ext cx="98425" cy="298450"/>
          </a:xfrm>
          <a:custGeom>
            <a:avLst/>
            <a:gdLst/>
            <a:ahLst/>
            <a:cxnLst/>
            <a:rect l="l" t="t" r="r" b="b"/>
            <a:pathLst>
              <a:path w="98425" h="298450">
                <a:moveTo>
                  <a:pt x="0" y="298009"/>
                </a:moveTo>
                <a:lnTo>
                  <a:pt x="97953" y="298009"/>
                </a:lnTo>
                <a:lnTo>
                  <a:pt x="97953" y="0"/>
                </a:lnTo>
                <a:lnTo>
                  <a:pt x="0" y="0"/>
                </a:lnTo>
                <a:lnTo>
                  <a:pt x="0" y="298009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13256" y="5880647"/>
            <a:ext cx="98425" cy="448945"/>
          </a:xfrm>
          <a:custGeom>
            <a:avLst/>
            <a:gdLst/>
            <a:ahLst/>
            <a:cxnLst/>
            <a:rect l="l" t="t" r="r" b="b"/>
            <a:pathLst>
              <a:path w="98425" h="448945">
                <a:moveTo>
                  <a:pt x="0" y="448841"/>
                </a:moveTo>
                <a:lnTo>
                  <a:pt x="97953" y="448841"/>
                </a:lnTo>
                <a:lnTo>
                  <a:pt x="97953" y="0"/>
                </a:lnTo>
                <a:lnTo>
                  <a:pt x="0" y="0"/>
                </a:lnTo>
                <a:lnTo>
                  <a:pt x="0" y="448841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35699" y="6098366"/>
            <a:ext cx="98425" cy="231140"/>
          </a:xfrm>
          <a:custGeom>
            <a:avLst/>
            <a:gdLst/>
            <a:ahLst/>
            <a:cxnLst/>
            <a:rect l="l" t="t" r="r" b="b"/>
            <a:pathLst>
              <a:path w="98425" h="231139">
                <a:moveTo>
                  <a:pt x="0" y="231122"/>
                </a:moveTo>
                <a:lnTo>
                  <a:pt x="97953" y="231122"/>
                </a:lnTo>
                <a:lnTo>
                  <a:pt x="97953" y="0"/>
                </a:lnTo>
                <a:lnTo>
                  <a:pt x="0" y="0"/>
                </a:lnTo>
                <a:lnTo>
                  <a:pt x="0" y="231122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58141" y="4882003"/>
            <a:ext cx="98425" cy="1447800"/>
          </a:xfrm>
          <a:custGeom>
            <a:avLst/>
            <a:gdLst/>
            <a:ahLst/>
            <a:cxnLst/>
            <a:rect l="l" t="t" r="r" b="b"/>
            <a:pathLst>
              <a:path w="98425" h="1447800">
                <a:moveTo>
                  <a:pt x="0" y="1447485"/>
                </a:moveTo>
                <a:lnTo>
                  <a:pt x="97953" y="1447485"/>
                </a:lnTo>
                <a:lnTo>
                  <a:pt x="97953" y="0"/>
                </a:lnTo>
                <a:lnTo>
                  <a:pt x="0" y="0"/>
                </a:lnTo>
                <a:lnTo>
                  <a:pt x="0" y="1447485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0584" y="5958937"/>
            <a:ext cx="98425" cy="370840"/>
          </a:xfrm>
          <a:custGeom>
            <a:avLst/>
            <a:gdLst/>
            <a:ahLst/>
            <a:cxnLst/>
            <a:rect l="l" t="t" r="r" b="b"/>
            <a:pathLst>
              <a:path w="98425" h="370839">
                <a:moveTo>
                  <a:pt x="0" y="370551"/>
                </a:moveTo>
                <a:lnTo>
                  <a:pt x="97953" y="370551"/>
                </a:lnTo>
                <a:lnTo>
                  <a:pt x="97953" y="0"/>
                </a:lnTo>
                <a:lnTo>
                  <a:pt x="0" y="0"/>
                </a:lnTo>
                <a:lnTo>
                  <a:pt x="0" y="370551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3026" y="6210553"/>
            <a:ext cx="98425" cy="119380"/>
          </a:xfrm>
          <a:custGeom>
            <a:avLst/>
            <a:gdLst/>
            <a:ahLst/>
            <a:cxnLst/>
            <a:rect l="l" t="t" r="r" b="b"/>
            <a:pathLst>
              <a:path w="98425" h="119379">
                <a:moveTo>
                  <a:pt x="0" y="118934"/>
                </a:moveTo>
                <a:lnTo>
                  <a:pt x="97953" y="118934"/>
                </a:lnTo>
                <a:lnTo>
                  <a:pt x="97953" y="0"/>
                </a:lnTo>
                <a:lnTo>
                  <a:pt x="0" y="0"/>
                </a:lnTo>
                <a:lnTo>
                  <a:pt x="0" y="118934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25469" y="6137817"/>
            <a:ext cx="98425" cy="191770"/>
          </a:xfrm>
          <a:custGeom>
            <a:avLst/>
            <a:gdLst/>
            <a:ahLst/>
            <a:cxnLst/>
            <a:rect l="l" t="t" r="r" b="b"/>
            <a:pathLst>
              <a:path w="98425" h="191770">
                <a:moveTo>
                  <a:pt x="0" y="191671"/>
                </a:moveTo>
                <a:lnTo>
                  <a:pt x="97953" y="191671"/>
                </a:lnTo>
                <a:lnTo>
                  <a:pt x="97953" y="0"/>
                </a:lnTo>
                <a:lnTo>
                  <a:pt x="0" y="0"/>
                </a:lnTo>
                <a:lnTo>
                  <a:pt x="0" y="191671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47911" y="6232654"/>
            <a:ext cx="98425" cy="97155"/>
          </a:xfrm>
          <a:custGeom>
            <a:avLst/>
            <a:gdLst/>
            <a:ahLst/>
            <a:cxnLst/>
            <a:rect l="l" t="t" r="r" b="b"/>
            <a:pathLst>
              <a:path w="98425" h="97154">
                <a:moveTo>
                  <a:pt x="0" y="96834"/>
                </a:moveTo>
                <a:lnTo>
                  <a:pt x="97953" y="96834"/>
                </a:lnTo>
                <a:lnTo>
                  <a:pt x="97953" y="0"/>
                </a:lnTo>
                <a:lnTo>
                  <a:pt x="0" y="0"/>
                </a:lnTo>
                <a:lnTo>
                  <a:pt x="0" y="96834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70354" y="6166329"/>
            <a:ext cx="98425" cy="163195"/>
          </a:xfrm>
          <a:custGeom>
            <a:avLst/>
            <a:gdLst/>
            <a:ahLst/>
            <a:cxnLst/>
            <a:rect l="l" t="t" r="r" b="b"/>
            <a:pathLst>
              <a:path w="98425" h="163195">
                <a:moveTo>
                  <a:pt x="0" y="163158"/>
                </a:moveTo>
                <a:lnTo>
                  <a:pt x="97953" y="163158"/>
                </a:lnTo>
                <a:lnTo>
                  <a:pt x="97953" y="0"/>
                </a:lnTo>
                <a:lnTo>
                  <a:pt x="0" y="0"/>
                </a:lnTo>
                <a:lnTo>
                  <a:pt x="0" y="163158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92796" y="5874342"/>
            <a:ext cx="98425" cy="455295"/>
          </a:xfrm>
          <a:custGeom>
            <a:avLst/>
            <a:gdLst/>
            <a:ahLst/>
            <a:cxnLst/>
            <a:rect l="l" t="t" r="r" b="b"/>
            <a:pathLst>
              <a:path w="98425" h="455295">
                <a:moveTo>
                  <a:pt x="0" y="455146"/>
                </a:moveTo>
                <a:lnTo>
                  <a:pt x="97953" y="455146"/>
                </a:lnTo>
                <a:lnTo>
                  <a:pt x="97953" y="0"/>
                </a:lnTo>
                <a:lnTo>
                  <a:pt x="0" y="0"/>
                </a:lnTo>
                <a:lnTo>
                  <a:pt x="0" y="455146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15238" y="6219035"/>
            <a:ext cx="98425" cy="110489"/>
          </a:xfrm>
          <a:custGeom>
            <a:avLst/>
            <a:gdLst/>
            <a:ahLst/>
            <a:cxnLst/>
            <a:rect l="l" t="t" r="r" b="b"/>
            <a:pathLst>
              <a:path w="98425" h="110489">
                <a:moveTo>
                  <a:pt x="0" y="110453"/>
                </a:moveTo>
                <a:lnTo>
                  <a:pt x="97953" y="110453"/>
                </a:lnTo>
                <a:lnTo>
                  <a:pt x="97953" y="0"/>
                </a:lnTo>
                <a:lnTo>
                  <a:pt x="0" y="0"/>
                </a:lnTo>
                <a:lnTo>
                  <a:pt x="0" y="110453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37681" y="6204530"/>
            <a:ext cx="98425" cy="125095"/>
          </a:xfrm>
          <a:custGeom>
            <a:avLst/>
            <a:gdLst/>
            <a:ahLst/>
            <a:cxnLst/>
            <a:rect l="l" t="t" r="r" b="b"/>
            <a:pathLst>
              <a:path w="98425" h="125095">
                <a:moveTo>
                  <a:pt x="0" y="124958"/>
                </a:moveTo>
                <a:lnTo>
                  <a:pt x="97953" y="124958"/>
                </a:lnTo>
                <a:lnTo>
                  <a:pt x="97953" y="0"/>
                </a:lnTo>
                <a:lnTo>
                  <a:pt x="0" y="0"/>
                </a:lnTo>
                <a:lnTo>
                  <a:pt x="0" y="124958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80711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80711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50393" y="6393228"/>
            <a:ext cx="57150" cy="70485"/>
          </a:xfrm>
          <a:custGeom>
            <a:avLst/>
            <a:gdLst/>
            <a:ahLst/>
            <a:cxnLst/>
            <a:rect l="l" t="t" r="r" b="b"/>
            <a:pathLst>
              <a:path w="57150" h="70485">
                <a:moveTo>
                  <a:pt x="51214" y="9349"/>
                </a:moveTo>
                <a:lnTo>
                  <a:pt x="32722" y="9349"/>
                </a:lnTo>
                <a:lnTo>
                  <a:pt x="37397" y="10825"/>
                </a:lnTo>
                <a:lnTo>
                  <a:pt x="40718" y="13532"/>
                </a:lnTo>
                <a:lnTo>
                  <a:pt x="44041" y="16361"/>
                </a:lnTo>
                <a:lnTo>
                  <a:pt x="45763" y="20298"/>
                </a:lnTo>
                <a:lnTo>
                  <a:pt x="45763" y="26449"/>
                </a:lnTo>
                <a:lnTo>
                  <a:pt x="20175" y="26449"/>
                </a:lnTo>
                <a:lnTo>
                  <a:pt x="12670" y="28417"/>
                </a:lnTo>
                <a:lnTo>
                  <a:pt x="2459" y="36167"/>
                </a:lnTo>
                <a:lnTo>
                  <a:pt x="0" y="41826"/>
                </a:lnTo>
                <a:lnTo>
                  <a:pt x="0" y="55851"/>
                </a:lnTo>
                <a:lnTo>
                  <a:pt x="1967" y="61017"/>
                </a:lnTo>
                <a:lnTo>
                  <a:pt x="10087" y="68645"/>
                </a:lnTo>
                <a:lnTo>
                  <a:pt x="15623" y="70490"/>
                </a:lnTo>
                <a:lnTo>
                  <a:pt x="27924" y="70490"/>
                </a:lnTo>
                <a:lnTo>
                  <a:pt x="32599" y="69506"/>
                </a:lnTo>
                <a:lnTo>
                  <a:pt x="39980" y="65815"/>
                </a:lnTo>
                <a:lnTo>
                  <a:pt x="43179" y="62863"/>
                </a:lnTo>
                <a:lnTo>
                  <a:pt x="44091" y="61386"/>
                </a:lnTo>
                <a:lnTo>
                  <a:pt x="21036" y="61386"/>
                </a:lnTo>
                <a:lnTo>
                  <a:pt x="17468" y="60279"/>
                </a:lnTo>
                <a:lnTo>
                  <a:pt x="14884" y="57942"/>
                </a:lnTo>
                <a:lnTo>
                  <a:pt x="12301" y="55728"/>
                </a:lnTo>
                <a:lnTo>
                  <a:pt x="11070" y="52529"/>
                </a:lnTo>
                <a:lnTo>
                  <a:pt x="11070" y="43672"/>
                </a:lnTo>
                <a:lnTo>
                  <a:pt x="12793" y="40227"/>
                </a:lnTo>
                <a:lnTo>
                  <a:pt x="16238" y="38136"/>
                </a:lnTo>
                <a:lnTo>
                  <a:pt x="19682" y="36167"/>
                </a:lnTo>
                <a:lnTo>
                  <a:pt x="25833" y="35060"/>
                </a:lnTo>
                <a:lnTo>
                  <a:pt x="56835" y="35060"/>
                </a:lnTo>
                <a:lnTo>
                  <a:pt x="56835" y="20298"/>
                </a:lnTo>
                <a:lnTo>
                  <a:pt x="54373" y="12671"/>
                </a:lnTo>
                <a:lnTo>
                  <a:pt x="51214" y="9349"/>
                </a:lnTo>
                <a:close/>
              </a:path>
              <a:path w="57150" h="70485">
                <a:moveTo>
                  <a:pt x="56835" y="58680"/>
                </a:moveTo>
                <a:lnTo>
                  <a:pt x="45763" y="58680"/>
                </a:lnTo>
                <a:lnTo>
                  <a:pt x="45763" y="68891"/>
                </a:lnTo>
                <a:lnTo>
                  <a:pt x="56835" y="68891"/>
                </a:lnTo>
                <a:lnTo>
                  <a:pt x="56835" y="58680"/>
                </a:lnTo>
                <a:close/>
              </a:path>
              <a:path w="57150" h="70485">
                <a:moveTo>
                  <a:pt x="56835" y="35060"/>
                </a:moveTo>
                <a:lnTo>
                  <a:pt x="45763" y="35060"/>
                </a:lnTo>
                <a:lnTo>
                  <a:pt x="45763" y="44779"/>
                </a:lnTo>
                <a:lnTo>
                  <a:pt x="43917" y="50561"/>
                </a:lnTo>
                <a:lnTo>
                  <a:pt x="40227" y="54866"/>
                </a:lnTo>
                <a:lnTo>
                  <a:pt x="36536" y="59295"/>
                </a:lnTo>
                <a:lnTo>
                  <a:pt x="31615" y="61386"/>
                </a:lnTo>
                <a:lnTo>
                  <a:pt x="44091" y="61386"/>
                </a:lnTo>
                <a:lnTo>
                  <a:pt x="45763" y="58680"/>
                </a:lnTo>
                <a:lnTo>
                  <a:pt x="56835" y="58680"/>
                </a:lnTo>
                <a:lnTo>
                  <a:pt x="56835" y="35060"/>
                </a:lnTo>
                <a:close/>
              </a:path>
              <a:path w="57150" h="70485">
                <a:moveTo>
                  <a:pt x="37520" y="0"/>
                </a:moveTo>
                <a:lnTo>
                  <a:pt x="24110" y="0"/>
                </a:lnTo>
                <a:lnTo>
                  <a:pt x="20420" y="491"/>
                </a:lnTo>
                <a:lnTo>
                  <a:pt x="12793" y="1968"/>
                </a:lnTo>
                <a:lnTo>
                  <a:pt x="8856" y="3198"/>
                </a:lnTo>
                <a:lnTo>
                  <a:pt x="4919" y="4674"/>
                </a:lnTo>
                <a:lnTo>
                  <a:pt x="4919" y="14885"/>
                </a:lnTo>
                <a:lnTo>
                  <a:pt x="8242" y="13163"/>
                </a:lnTo>
                <a:lnTo>
                  <a:pt x="11686" y="11809"/>
                </a:lnTo>
                <a:lnTo>
                  <a:pt x="19067" y="9841"/>
                </a:lnTo>
                <a:lnTo>
                  <a:pt x="22758" y="9349"/>
                </a:lnTo>
                <a:lnTo>
                  <a:pt x="51214" y="9349"/>
                </a:lnTo>
                <a:lnTo>
                  <a:pt x="44778" y="2583"/>
                </a:lnTo>
                <a:lnTo>
                  <a:pt x="37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03154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03154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75293" y="6368624"/>
            <a:ext cx="60325" cy="95250"/>
          </a:xfrm>
          <a:custGeom>
            <a:avLst/>
            <a:gdLst/>
            <a:ahLst/>
            <a:cxnLst/>
            <a:rect l="l" t="t" r="r" b="b"/>
            <a:pathLst>
              <a:path w="60325" h="95250">
                <a:moveTo>
                  <a:pt x="19175" y="83407"/>
                </a:moveTo>
                <a:lnTo>
                  <a:pt x="11071" y="83407"/>
                </a:lnTo>
                <a:lnTo>
                  <a:pt x="13286" y="87467"/>
                </a:lnTo>
                <a:lnTo>
                  <a:pt x="16239" y="90419"/>
                </a:lnTo>
                <a:lnTo>
                  <a:pt x="23374" y="94110"/>
                </a:lnTo>
                <a:lnTo>
                  <a:pt x="27679" y="95094"/>
                </a:lnTo>
                <a:lnTo>
                  <a:pt x="40720" y="95094"/>
                </a:lnTo>
                <a:lnTo>
                  <a:pt x="47363" y="91896"/>
                </a:lnTo>
                <a:lnTo>
                  <a:pt x="52132" y="85991"/>
                </a:lnTo>
                <a:lnTo>
                  <a:pt x="23989" y="85991"/>
                </a:lnTo>
                <a:lnTo>
                  <a:pt x="19437" y="83776"/>
                </a:lnTo>
                <a:lnTo>
                  <a:pt x="19175" y="83407"/>
                </a:lnTo>
                <a:close/>
              </a:path>
              <a:path w="60325" h="95250">
                <a:moveTo>
                  <a:pt x="11071" y="0"/>
                </a:moveTo>
                <a:lnTo>
                  <a:pt x="0" y="0"/>
                </a:lnTo>
                <a:lnTo>
                  <a:pt x="0" y="93495"/>
                </a:lnTo>
                <a:lnTo>
                  <a:pt x="11071" y="93495"/>
                </a:lnTo>
                <a:lnTo>
                  <a:pt x="11071" y="83407"/>
                </a:lnTo>
                <a:lnTo>
                  <a:pt x="19175" y="83407"/>
                </a:lnTo>
                <a:lnTo>
                  <a:pt x="16116" y="79101"/>
                </a:lnTo>
                <a:lnTo>
                  <a:pt x="12672" y="74427"/>
                </a:lnTo>
                <a:lnTo>
                  <a:pt x="11071" y="68030"/>
                </a:lnTo>
                <a:lnTo>
                  <a:pt x="11071" y="51791"/>
                </a:lnTo>
                <a:lnTo>
                  <a:pt x="12672" y="45517"/>
                </a:lnTo>
                <a:lnTo>
                  <a:pt x="16116" y="40842"/>
                </a:lnTo>
                <a:lnTo>
                  <a:pt x="19262" y="36413"/>
                </a:lnTo>
                <a:lnTo>
                  <a:pt x="11071" y="36413"/>
                </a:lnTo>
                <a:lnTo>
                  <a:pt x="11071" y="0"/>
                </a:lnTo>
                <a:close/>
              </a:path>
              <a:path w="60325" h="95250">
                <a:moveTo>
                  <a:pt x="52132" y="33830"/>
                </a:moveTo>
                <a:lnTo>
                  <a:pt x="35676" y="33830"/>
                </a:lnTo>
                <a:lnTo>
                  <a:pt x="40228" y="36167"/>
                </a:lnTo>
                <a:lnTo>
                  <a:pt x="43672" y="40842"/>
                </a:lnTo>
                <a:lnTo>
                  <a:pt x="46993" y="45517"/>
                </a:lnTo>
                <a:lnTo>
                  <a:pt x="48715" y="51791"/>
                </a:lnTo>
                <a:lnTo>
                  <a:pt x="48715" y="68030"/>
                </a:lnTo>
                <a:lnTo>
                  <a:pt x="46993" y="74427"/>
                </a:lnTo>
                <a:lnTo>
                  <a:pt x="43672" y="79101"/>
                </a:lnTo>
                <a:lnTo>
                  <a:pt x="40228" y="83776"/>
                </a:lnTo>
                <a:lnTo>
                  <a:pt x="35676" y="85991"/>
                </a:lnTo>
                <a:lnTo>
                  <a:pt x="52132" y="85991"/>
                </a:lnTo>
                <a:lnTo>
                  <a:pt x="60157" y="59910"/>
                </a:lnTo>
                <a:lnTo>
                  <a:pt x="59674" y="52366"/>
                </a:lnTo>
                <a:lnTo>
                  <a:pt x="58235" y="45594"/>
                </a:lnTo>
                <a:lnTo>
                  <a:pt x="55849" y="39583"/>
                </a:lnTo>
                <a:lnTo>
                  <a:pt x="52529" y="34322"/>
                </a:lnTo>
                <a:lnTo>
                  <a:pt x="52132" y="33830"/>
                </a:lnTo>
                <a:close/>
              </a:path>
              <a:path w="60325" h="95250">
                <a:moveTo>
                  <a:pt x="40720" y="24604"/>
                </a:moveTo>
                <a:lnTo>
                  <a:pt x="27679" y="24604"/>
                </a:lnTo>
                <a:lnTo>
                  <a:pt x="23374" y="25588"/>
                </a:lnTo>
                <a:lnTo>
                  <a:pt x="16239" y="29524"/>
                </a:lnTo>
                <a:lnTo>
                  <a:pt x="13286" y="32477"/>
                </a:lnTo>
                <a:lnTo>
                  <a:pt x="11071" y="36413"/>
                </a:lnTo>
                <a:lnTo>
                  <a:pt x="19262" y="36413"/>
                </a:lnTo>
                <a:lnTo>
                  <a:pt x="19437" y="36167"/>
                </a:lnTo>
                <a:lnTo>
                  <a:pt x="23989" y="33830"/>
                </a:lnTo>
                <a:lnTo>
                  <a:pt x="52132" y="33830"/>
                </a:lnTo>
                <a:lnTo>
                  <a:pt x="47363" y="27925"/>
                </a:lnTo>
                <a:lnTo>
                  <a:pt x="40720" y="24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25597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25597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98549" y="6393228"/>
            <a:ext cx="53340" cy="70485"/>
          </a:xfrm>
          <a:custGeom>
            <a:avLst/>
            <a:gdLst/>
            <a:ahLst/>
            <a:cxnLst/>
            <a:rect l="l" t="t" r="r" b="b"/>
            <a:pathLst>
              <a:path w="53339" h="70485">
                <a:moveTo>
                  <a:pt x="37275" y="0"/>
                </a:moveTo>
                <a:lnTo>
                  <a:pt x="33831" y="0"/>
                </a:lnTo>
                <a:lnTo>
                  <a:pt x="26332" y="597"/>
                </a:lnTo>
                <a:lnTo>
                  <a:pt x="0" y="35306"/>
                </a:lnTo>
                <a:lnTo>
                  <a:pt x="555" y="43008"/>
                </a:lnTo>
                <a:lnTo>
                  <a:pt x="33092" y="70490"/>
                </a:lnTo>
                <a:lnTo>
                  <a:pt x="36783" y="70490"/>
                </a:lnTo>
                <a:lnTo>
                  <a:pt x="40351" y="70121"/>
                </a:lnTo>
                <a:lnTo>
                  <a:pt x="46870" y="68891"/>
                </a:lnTo>
                <a:lnTo>
                  <a:pt x="50069" y="67784"/>
                </a:lnTo>
                <a:lnTo>
                  <a:pt x="53268" y="66307"/>
                </a:lnTo>
                <a:lnTo>
                  <a:pt x="53268" y="61264"/>
                </a:lnTo>
                <a:lnTo>
                  <a:pt x="27188" y="61264"/>
                </a:lnTo>
                <a:lnTo>
                  <a:pt x="21529" y="59049"/>
                </a:lnTo>
                <a:lnTo>
                  <a:pt x="13656" y="49946"/>
                </a:lnTo>
                <a:lnTo>
                  <a:pt x="11687" y="43549"/>
                </a:lnTo>
                <a:lnTo>
                  <a:pt x="11687" y="27187"/>
                </a:lnTo>
                <a:lnTo>
                  <a:pt x="13656" y="20790"/>
                </a:lnTo>
                <a:lnTo>
                  <a:pt x="21529" y="11686"/>
                </a:lnTo>
                <a:lnTo>
                  <a:pt x="27188" y="9349"/>
                </a:lnTo>
                <a:lnTo>
                  <a:pt x="53268" y="9349"/>
                </a:lnTo>
                <a:lnTo>
                  <a:pt x="53268" y="4182"/>
                </a:lnTo>
                <a:lnTo>
                  <a:pt x="50192" y="2829"/>
                </a:lnTo>
                <a:lnTo>
                  <a:pt x="46993" y="1845"/>
                </a:lnTo>
                <a:lnTo>
                  <a:pt x="40596" y="369"/>
                </a:lnTo>
                <a:lnTo>
                  <a:pt x="37275" y="0"/>
                </a:lnTo>
                <a:close/>
              </a:path>
              <a:path w="53339" h="70485">
                <a:moveTo>
                  <a:pt x="53268" y="56097"/>
                </a:moveTo>
                <a:lnTo>
                  <a:pt x="50069" y="57819"/>
                </a:lnTo>
                <a:lnTo>
                  <a:pt x="46993" y="59172"/>
                </a:lnTo>
                <a:lnTo>
                  <a:pt x="40596" y="60894"/>
                </a:lnTo>
                <a:lnTo>
                  <a:pt x="37522" y="61264"/>
                </a:lnTo>
                <a:lnTo>
                  <a:pt x="53268" y="61264"/>
                </a:lnTo>
                <a:lnTo>
                  <a:pt x="53268" y="56097"/>
                </a:lnTo>
                <a:close/>
              </a:path>
              <a:path w="53339" h="70485">
                <a:moveTo>
                  <a:pt x="53268" y="9349"/>
                </a:moveTo>
                <a:lnTo>
                  <a:pt x="37522" y="9349"/>
                </a:lnTo>
                <a:lnTo>
                  <a:pt x="40596" y="9841"/>
                </a:lnTo>
                <a:lnTo>
                  <a:pt x="46993" y="11563"/>
                </a:lnTo>
                <a:lnTo>
                  <a:pt x="50069" y="12793"/>
                </a:lnTo>
                <a:lnTo>
                  <a:pt x="53268" y="14516"/>
                </a:lnTo>
                <a:lnTo>
                  <a:pt x="53268" y="9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48039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48039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15750" y="6368624"/>
            <a:ext cx="60325" cy="95250"/>
          </a:xfrm>
          <a:custGeom>
            <a:avLst/>
            <a:gdLst/>
            <a:ahLst/>
            <a:cxnLst/>
            <a:rect l="l" t="t" r="r" b="b"/>
            <a:pathLst>
              <a:path w="60325" h="95250">
                <a:moveTo>
                  <a:pt x="32477" y="24604"/>
                </a:moveTo>
                <a:lnTo>
                  <a:pt x="19437" y="24604"/>
                </a:lnTo>
                <a:lnTo>
                  <a:pt x="12793" y="27925"/>
                </a:lnTo>
                <a:lnTo>
                  <a:pt x="0" y="59910"/>
                </a:lnTo>
                <a:lnTo>
                  <a:pt x="465" y="67472"/>
                </a:lnTo>
                <a:lnTo>
                  <a:pt x="19437" y="95094"/>
                </a:lnTo>
                <a:lnTo>
                  <a:pt x="32477" y="95094"/>
                </a:lnTo>
                <a:lnTo>
                  <a:pt x="36659" y="94110"/>
                </a:lnTo>
                <a:lnTo>
                  <a:pt x="43794" y="90419"/>
                </a:lnTo>
                <a:lnTo>
                  <a:pt x="46747" y="87467"/>
                </a:lnTo>
                <a:lnTo>
                  <a:pt x="47597" y="85991"/>
                </a:lnTo>
                <a:lnTo>
                  <a:pt x="24357" y="85991"/>
                </a:lnTo>
                <a:lnTo>
                  <a:pt x="19683" y="83776"/>
                </a:lnTo>
                <a:lnTo>
                  <a:pt x="13040" y="74427"/>
                </a:lnTo>
                <a:lnTo>
                  <a:pt x="11440" y="68030"/>
                </a:lnTo>
                <a:lnTo>
                  <a:pt x="11440" y="51791"/>
                </a:lnTo>
                <a:lnTo>
                  <a:pt x="13040" y="45517"/>
                </a:lnTo>
                <a:lnTo>
                  <a:pt x="19683" y="36167"/>
                </a:lnTo>
                <a:lnTo>
                  <a:pt x="24357" y="33830"/>
                </a:lnTo>
                <a:lnTo>
                  <a:pt x="47551" y="33830"/>
                </a:lnTo>
                <a:lnTo>
                  <a:pt x="46747" y="32477"/>
                </a:lnTo>
                <a:lnTo>
                  <a:pt x="43794" y="29524"/>
                </a:lnTo>
                <a:lnTo>
                  <a:pt x="36659" y="25588"/>
                </a:lnTo>
                <a:lnTo>
                  <a:pt x="32477" y="24604"/>
                </a:lnTo>
                <a:close/>
              </a:path>
              <a:path w="60325" h="95250">
                <a:moveTo>
                  <a:pt x="60157" y="83407"/>
                </a:moveTo>
                <a:lnTo>
                  <a:pt x="49085" y="83407"/>
                </a:lnTo>
                <a:lnTo>
                  <a:pt x="49085" y="93495"/>
                </a:lnTo>
                <a:lnTo>
                  <a:pt x="60157" y="93495"/>
                </a:lnTo>
                <a:lnTo>
                  <a:pt x="60157" y="83407"/>
                </a:lnTo>
                <a:close/>
              </a:path>
              <a:path w="60325" h="95250">
                <a:moveTo>
                  <a:pt x="47551" y="33830"/>
                </a:moveTo>
                <a:lnTo>
                  <a:pt x="36045" y="33830"/>
                </a:lnTo>
                <a:lnTo>
                  <a:pt x="40596" y="36167"/>
                </a:lnTo>
                <a:lnTo>
                  <a:pt x="44041" y="40842"/>
                </a:lnTo>
                <a:lnTo>
                  <a:pt x="47362" y="45517"/>
                </a:lnTo>
                <a:lnTo>
                  <a:pt x="49085" y="51791"/>
                </a:lnTo>
                <a:lnTo>
                  <a:pt x="49085" y="68030"/>
                </a:lnTo>
                <a:lnTo>
                  <a:pt x="47362" y="74427"/>
                </a:lnTo>
                <a:lnTo>
                  <a:pt x="44041" y="79101"/>
                </a:lnTo>
                <a:lnTo>
                  <a:pt x="40596" y="83776"/>
                </a:lnTo>
                <a:lnTo>
                  <a:pt x="36045" y="85991"/>
                </a:lnTo>
                <a:lnTo>
                  <a:pt x="47597" y="85991"/>
                </a:lnTo>
                <a:lnTo>
                  <a:pt x="49085" y="83407"/>
                </a:lnTo>
                <a:lnTo>
                  <a:pt x="60157" y="83407"/>
                </a:lnTo>
                <a:lnTo>
                  <a:pt x="60157" y="36413"/>
                </a:lnTo>
                <a:lnTo>
                  <a:pt x="49085" y="36413"/>
                </a:lnTo>
                <a:lnTo>
                  <a:pt x="47551" y="33830"/>
                </a:lnTo>
                <a:close/>
              </a:path>
              <a:path w="60325" h="95250">
                <a:moveTo>
                  <a:pt x="60157" y="0"/>
                </a:moveTo>
                <a:lnTo>
                  <a:pt x="49085" y="0"/>
                </a:lnTo>
                <a:lnTo>
                  <a:pt x="49085" y="36413"/>
                </a:lnTo>
                <a:lnTo>
                  <a:pt x="60157" y="36413"/>
                </a:lnTo>
                <a:lnTo>
                  <a:pt x="60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70481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70481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39415" y="6393228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4" h="70485">
                <a:moveTo>
                  <a:pt x="42073" y="0"/>
                </a:moveTo>
                <a:lnTo>
                  <a:pt x="32970" y="0"/>
                </a:lnTo>
                <a:lnTo>
                  <a:pt x="25777" y="618"/>
                </a:lnTo>
                <a:lnTo>
                  <a:pt x="0" y="35921"/>
                </a:lnTo>
                <a:lnTo>
                  <a:pt x="578" y="43531"/>
                </a:lnTo>
                <a:lnTo>
                  <a:pt x="34937" y="70490"/>
                </a:lnTo>
                <a:lnTo>
                  <a:pt x="39121" y="70490"/>
                </a:lnTo>
                <a:lnTo>
                  <a:pt x="43426" y="69998"/>
                </a:lnTo>
                <a:lnTo>
                  <a:pt x="51791" y="68522"/>
                </a:lnTo>
                <a:lnTo>
                  <a:pt x="55852" y="67169"/>
                </a:lnTo>
                <a:lnTo>
                  <a:pt x="59787" y="65446"/>
                </a:lnTo>
                <a:lnTo>
                  <a:pt x="59787" y="61264"/>
                </a:lnTo>
                <a:lnTo>
                  <a:pt x="28172" y="61264"/>
                </a:lnTo>
                <a:lnTo>
                  <a:pt x="22513" y="59295"/>
                </a:lnTo>
                <a:lnTo>
                  <a:pt x="18453" y="55359"/>
                </a:lnTo>
                <a:lnTo>
                  <a:pt x="14270" y="51422"/>
                </a:lnTo>
                <a:lnTo>
                  <a:pt x="12056" y="45517"/>
                </a:lnTo>
                <a:lnTo>
                  <a:pt x="11564" y="37890"/>
                </a:lnTo>
                <a:lnTo>
                  <a:pt x="62372" y="37890"/>
                </a:lnTo>
                <a:lnTo>
                  <a:pt x="62372" y="29278"/>
                </a:lnTo>
                <a:lnTo>
                  <a:pt x="11932" y="29278"/>
                </a:lnTo>
                <a:lnTo>
                  <a:pt x="12425" y="23004"/>
                </a:lnTo>
                <a:lnTo>
                  <a:pt x="14640" y="18083"/>
                </a:lnTo>
                <a:lnTo>
                  <a:pt x="22020" y="11194"/>
                </a:lnTo>
                <a:lnTo>
                  <a:pt x="26941" y="9349"/>
                </a:lnTo>
                <a:lnTo>
                  <a:pt x="55036" y="9349"/>
                </a:lnTo>
                <a:lnTo>
                  <a:pt x="54498" y="8734"/>
                </a:lnTo>
                <a:lnTo>
                  <a:pt x="49208" y="2952"/>
                </a:lnTo>
                <a:lnTo>
                  <a:pt x="42073" y="0"/>
                </a:lnTo>
                <a:close/>
              </a:path>
              <a:path w="62864" h="70485">
                <a:moveTo>
                  <a:pt x="59787" y="54989"/>
                </a:moveTo>
                <a:lnTo>
                  <a:pt x="55852" y="57204"/>
                </a:lnTo>
                <a:lnTo>
                  <a:pt x="51791" y="58803"/>
                </a:lnTo>
                <a:lnTo>
                  <a:pt x="43919" y="60771"/>
                </a:lnTo>
                <a:lnTo>
                  <a:pt x="39735" y="61264"/>
                </a:lnTo>
                <a:lnTo>
                  <a:pt x="59787" y="61264"/>
                </a:lnTo>
                <a:lnTo>
                  <a:pt x="59787" y="54989"/>
                </a:lnTo>
                <a:close/>
              </a:path>
              <a:path w="62864" h="70485">
                <a:moveTo>
                  <a:pt x="55036" y="9349"/>
                </a:moveTo>
                <a:lnTo>
                  <a:pt x="38506" y="9349"/>
                </a:lnTo>
                <a:lnTo>
                  <a:pt x="42934" y="11194"/>
                </a:lnTo>
                <a:lnTo>
                  <a:pt x="46255" y="14762"/>
                </a:lnTo>
                <a:lnTo>
                  <a:pt x="49455" y="18452"/>
                </a:lnTo>
                <a:lnTo>
                  <a:pt x="51177" y="23250"/>
                </a:lnTo>
                <a:lnTo>
                  <a:pt x="51300" y="29278"/>
                </a:lnTo>
                <a:lnTo>
                  <a:pt x="62372" y="29278"/>
                </a:lnTo>
                <a:lnTo>
                  <a:pt x="62372" y="22512"/>
                </a:lnTo>
                <a:lnTo>
                  <a:pt x="59665" y="14639"/>
                </a:lnTo>
                <a:lnTo>
                  <a:pt x="55036" y="9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92924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92924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74086" y="6368624"/>
            <a:ext cx="43180" cy="93980"/>
          </a:xfrm>
          <a:custGeom>
            <a:avLst/>
            <a:gdLst/>
            <a:ahLst/>
            <a:cxnLst/>
            <a:rect l="l" t="t" r="r" b="b"/>
            <a:pathLst>
              <a:path w="43179" h="93979">
                <a:moveTo>
                  <a:pt x="21650" y="34814"/>
                </a:moveTo>
                <a:lnTo>
                  <a:pt x="10579" y="34814"/>
                </a:lnTo>
                <a:lnTo>
                  <a:pt x="10579" y="93495"/>
                </a:lnTo>
                <a:lnTo>
                  <a:pt x="21650" y="93495"/>
                </a:lnTo>
                <a:lnTo>
                  <a:pt x="21650" y="34814"/>
                </a:lnTo>
                <a:close/>
              </a:path>
              <a:path w="43179" h="93979">
                <a:moveTo>
                  <a:pt x="39857" y="26203"/>
                </a:moveTo>
                <a:lnTo>
                  <a:pt x="0" y="26203"/>
                </a:lnTo>
                <a:lnTo>
                  <a:pt x="0" y="34814"/>
                </a:lnTo>
                <a:lnTo>
                  <a:pt x="39857" y="34814"/>
                </a:lnTo>
                <a:lnTo>
                  <a:pt x="39857" y="26203"/>
                </a:lnTo>
                <a:close/>
              </a:path>
              <a:path w="43179" h="93979">
                <a:moveTo>
                  <a:pt x="42810" y="0"/>
                </a:moveTo>
                <a:lnTo>
                  <a:pt x="24726" y="0"/>
                </a:lnTo>
                <a:lnTo>
                  <a:pt x="19190" y="1722"/>
                </a:lnTo>
                <a:lnTo>
                  <a:pt x="12301" y="8611"/>
                </a:lnTo>
                <a:lnTo>
                  <a:pt x="10579" y="14147"/>
                </a:lnTo>
                <a:lnTo>
                  <a:pt x="10579" y="26203"/>
                </a:lnTo>
                <a:lnTo>
                  <a:pt x="21650" y="26203"/>
                </a:lnTo>
                <a:lnTo>
                  <a:pt x="21650" y="16115"/>
                </a:lnTo>
                <a:lnTo>
                  <a:pt x="22388" y="13286"/>
                </a:lnTo>
                <a:lnTo>
                  <a:pt x="23987" y="11686"/>
                </a:lnTo>
                <a:lnTo>
                  <a:pt x="25464" y="10087"/>
                </a:lnTo>
                <a:lnTo>
                  <a:pt x="28294" y="9226"/>
                </a:lnTo>
                <a:lnTo>
                  <a:pt x="42810" y="9226"/>
                </a:lnTo>
                <a:lnTo>
                  <a:pt x="42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15366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15366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83078" y="6393228"/>
            <a:ext cx="60325" cy="94615"/>
          </a:xfrm>
          <a:custGeom>
            <a:avLst/>
            <a:gdLst/>
            <a:ahLst/>
            <a:cxnLst/>
            <a:rect l="l" t="t" r="r" b="b"/>
            <a:pathLst>
              <a:path w="60325" h="94614">
                <a:moveTo>
                  <a:pt x="8119" y="80086"/>
                </a:moveTo>
                <a:lnTo>
                  <a:pt x="8119" y="90788"/>
                </a:lnTo>
                <a:lnTo>
                  <a:pt x="11318" y="92018"/>
                </a:lnTo>
                <a:lnTo>
                  <a:pt x="14762" y="92880"/>
                </a:lnTo>
                <a:lnTo>
                  <a:pt x="18206" y="93495"/>
                </a:lnTo>
                <a:lnTo>
                  <a:pt x="21650" y="93987"/>
                </a:lnTo>
                <a:lnTo>
                  <a:pt x="25219" y="94356"/>
                </a:lnTo>
                <a:lnTo>
                  <a:pt x="39612" y="94356"/>
                </a:lnTo>
                <a:lnTo>
                  <a:pt x="47363" y="91526"/>
                </a:lnTo>
                <a:lnTo>
                  <a:pt x="52529" y="85991"/>
                </a:lnTo>
                <a:lnTo>
                  <a:pt x="53042" y="85252"/>
                </a:lnTo>
                <a:lnTo>
                  <a:pt x="24112" y="85252"/>
                </a:lnTo>
                <a:lnTo>
                  <a:pt x="20913" y="84760"/>
                </a:lnTo>
                <a:lnTo>
                  <a:pt x="14516" y="83038"/>
                </a:lnTo>
                <a:lnTo>
                  <a:pt x="11318" y="81808"/>
                </a:lnTo>
                <a:lnTo>
                  <a:pt x="8119" y="80086"/>
                </a:lnTo>
                <a:close/>
              </a:path>
              <a:path w="60325" h="94614">
                <a:moveTo>
                  <a:pt x="60157" y="57081"/>
                </a:moveTo>
                <a:lnTo>
                  <a:pt x="49085" y="57081"/>
                </a:lnTo>
                <a:lnTo>
                  <a:pt x="49085" y="70121"/>
                </a:lnTo>
                <a:lnTo>
                  <a:pt x="47240" y="75780"/>
                </a:lnTo>
                <a:lnTo>
                  <a:pt x="43672" y="79594"/>
                </a:lnTo>
                <a:lnTo>
                  <a:pt x="39982" y="83284"/>
                </a:lnTo>
                <a:lnTo>
                  <a:pt x="34568" y="85252"/>
                </a:lnTo>
                <a:lnTo>
                  <a:pt x="53042" y="85252"/>
                </a:lnTo>
                <a:lnTo>
                  <a:pt x="60127" y="61017"/>
                </a:lnTo>
                <a:lnTo>
                  <a:pt x="60157" y="57081"/>
                </a:lnTo>
                <a:close/>
              </a:path>
              <a:path w="60325" h="94614">
                <a:moveTo>
                  <a:pt x="32477" y="0"/>
                </a:moveTo>
                <a:lnTo>
                  <a:pt x="19190" y="0"/>
                </a:lnTo>
                <a:lnTo>
                  <a:pt x="12547" y="3198"/>
                </a:lnTo>
                <a:lnTo>
                  <a:pt x="0" y="34445"/>
                </a:lnTo>
                <a:lnTo>
                  <a:pt x="463" y="41896"/>
                </a:lnTo>
                <a:lnTo>
                  <a:pt x="19190" y="68891"/>
                </a:lnTo>
                <a:lnTo>
                  <a:pt x="32477" y="68891"/>
                </a:lnTo>
                <a:lnTo>
                  <a:pt x="36659" y="67907"/>
                </a:lnTo>
                <a:lnTo>
                  <a:pt x="43794" y="63970"/>
                </a:lnTo>
                <a:lnTo>
                  <a:pt x="46747" y="61017"/>
                </a:lnTo>
                <a:lnTo>
                  <a:pt x="47551" y="59664"/>
                </a:lnTo>
                <a:lnTo>
                  <a:pt x="24358" y="59664"/>
                </a:lnTo>
                <a:lnTo>
                  <a:pt x="19683" y="57450"/>
                </a:lnTo>
                <a:lnTo>
                  <a:pt x="13032" y="48562"/>
                </a:lnTo>
                <a:lnTo>
                  <a:pt x="11441" y="42441"/>
                </a:lnTo>
                <a:lnTo>
                  <a:pt x="11441" y="26572"/>
                </a:lnTo>
                <a:lnTo>
                  <a:pt x="13040" y="20298"/>
                </a:lnTo>
                <a:lnTo>
                  <a:pt x="19683" y="11440"/>
                </a:lnTo>
                <a:lnTo>
                  <a:pt x="24358" y="9226"/>
                </a:lnTo>
                <a:lnTo>
                  <a:pt x="47551" y="9226"/>
                </a:lnTo>
                <a:lnTo>
                  <a:pt x="46747" y="7873"/>
                </a:lnTo>
                <a:lnTo>
                  <a:pt x="43794" y="4920"/>
                </a:lnTo>
                <a:lnTo>
                  <a:pt x="36659" y="984"/>
                </a:lnTo>
                <a:lnTo>
                  <a:pt x="32477" y="0"/>
                </a:lnTo>
                <a:close/>
              </a:path>
              <a:path w="60325" h="94614">
                <a:moveTo>
                  <a:pt x="47551" y="9226"/>
                </a:moveTo>
                <a:lnTo>
                  <a:pt x="36168" y="9226"/>
                </a:lnTo>
                <a:lnTo>
                  <a:pt x="40843" y="11440"/>
                </a:lnTo>
                <a:lnTo>
                  <a:pt x="44164" y="15869"/>
                </a:lnTo>
                <a:lnTo>
                  <a:pt x="47363" y="20298"/>
                </a:lnTo>
                <a:lnTo>
                  <a:pt x="49085" y="26572"/>
                </a:lnTo>
                <a:lnTo>
                  <a:pt x="49085" y="42441"/>
                </a:lnTo>
                <a:lnTo>
                  <a:pt x="47363" y="48592"/>
                </a:lnTo>
                <a:lnTo>
                  <a:pt x="44164" y="53021"/>
                </a:lnTo>
                <a:lnTo>
                  <a:pt x="40843" y="57450"/>
                </a:lnTo>
                <a:lnTo>
                  <a:pt x="36168" y="59664"/>
                </a:lnTo>
                <a:lnTo>
                  <a:pt x="47551" y="59664"/>
                </a:lnTo>
                <a:lnTo>
                  <a:pt x="49085" y="57081"/>
                </a:lnTo>
                <a:lnTo>
                  <a:pt x="60157" y="57081"/>
                </a:lnTo>
                <a:lnTo>
                  <a:pt x="60157" y="11809"/>
                </a:lnTo>
                <a:lnTo>
                  <a:pt x="49085" y="11809"/>
                </a:lnTo>
                <a:lnTo>
                  <a:pt x="47551" y="9226"/>
                </a:lnTo>
                <a:close/>
              </a:path>
              <a:path w="60325" h="94614">
                <a:moveTo>
                  <a:pt x="60157" y="1599"/>
                </a:moveTo>
                <a:lnTo>
                  <a:pt x="49085" y="1599"/>
                </a:lnTo>
                <a:lnTo>
                  <a:pt x="49085" y="11809"/>
                </a:lnTo>
                <a:lnTo>
                  <a:pt x="60157" y="11809"/>
                </a:lnTo>
                <a:lnTo>
                  <a:pt x="60157" y="1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37809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37809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10036" y="6368624"/>
            <a:ext cx="56515" cy="93980"/>
          </a:xfrm>
          <a:custGeom>
            <a:avLst/>
            <a:gdLst/>
            <a:ahLst/>
            <a:cxnLst/>
            <a:rect l="l" t="t" r="r" b="b"/>
            <a:pathLst>
              <a:path w="56514" h="93979">
                <a:moveTo>
                  <a:pt x="11071" y="0"/>
                </a:moveTo>
                <a:lnTo>
                  <a:pt x="0" y="0"/>
                </a:lnTo>
                <a:lnTo>
                  <a:pt x="0" y="93495"/>
                </a:lnTo>
                <a:lnTo>
                  <a:pt x="11071" y="93495"/>
                </a:lnTo>
                <a:lnTo>
                  <a:pt x="11071" y="48962"/>
                </a:lnTo>
                <a:lnTo>
                  <a:pt x="12793" y="43795"/>
                </a:lnTo>
                <a:lnTo>
                  <a:pt x="19239" y="36660"/>
                </a:lnTo>
                <a:lnTo>
                  <a:pt x="11071" y="36660"/>
                </a:lnTo>
                <a:lnTo>
                  <a:pt x="11071" y="0"/>
                </a:lnTo>
                <a:close/>
              </a:path>
              <a:path w="56514" h="93979">
                <a:moveTo>
                  <a:pt x="52233" y="34199"/>
                </a:moveTo>
                <a:lnTo>
                  <a:pt x="35307" y="34199"/>
                </a:lnTo>
                <a:lnTo>
                  <a:pt x="38997" y="35798"/>
                </a:lnTo>
                <a:lnTo>
                  <a:pt x="43919" y="42195"/>
                </a:lnTo>
                <a:lnTo>
                  <a:pt x="45271" y="46870"/>
                </a:lnTo>
                <a:lnTo>
                  <a:pt x="45271" y="93495"/>
                </a:lnTo>
                <a:lnTo>
                  <a:pt x="56343" y="93495"/>
                </a:lnTo>
                <a:lnTo>
                  <a:pt x="56343" y="43672"/>
                </a:lnTo>
                <a:lnTo>
                  <a:pt x="54251" y="36660"/>
                </a:lnTo>
                <a:lnTo>
                  <a:pt x="52233" y="34199"/>
                </a:lnTo>
                <a:close/>
              </a:path>
              <a:path w="56514" h="93979">
                <a:moveTo>
                  <a:pt x="40473" y="24604"/>
                </a:moveTo>
                <a:lnTo>
                  <a:pt x="28172" y="24604"/>
                </a:lnTo>
                <a:lnTo>
                  <a:pt x="23989" y="25711"/>
                </a:lnTo>
                <a:lnTo>
                  <a:pt x="20421" y="27679"/>
                </a:lnTo>
                <a:lnTo>
                  <a:pt x="16730" y="29647"/>
                </a:lnTo>
                <a:lnTo>
                  <a:pt x="13655" y="32723"/>
                </a:lnTo>
                <a:lnTo>
                  <a:pt x="11071" y="36660"/>
                </a:lnTo>
                <a:lnTo>
                  <a:pt x="19239" y="36660"/>
                </a:lnTo>
                <a:lnTo>
                  <a:pt x="19683" y="36167"/>
                </a:lnTo>
                <a:lnTo>
                  <a:pt x="24358" y="34199"/>
                </a:lnTo>
                <a:lnTo>
                  <a:pt x="52233" y="34199"/>
                </a:lnTo>
                <a:lnTo>
                  <a:pt x="46379" y="27064"/>
                </a:lnTo>
                <a:lnTo>
                  <a:pt x="40473" y="24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60251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60251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54734" y="6394827"/>
            <a:ext cx="11430" cy="67310"/>
          </a:xfrm>
          <a:custGeom>
            <a:avLst/>
            <a:gdLst/>
            <a:ahLst/>
            <a:cxnLst/>
            <a:rect l="l" t="t" r="r" b="b"/>
            <a:pathLst>
              <a:path w="11429" h="67310">
                <a:moveTo>
                  <a:pt x="11071" y="0"/>
                </a:moveTo>
                <a:lnTo>
                  <a:pt x="0" y="0"/>
                </a:lnTo>
                <a:lnTo>
                  <a:pt x="0" y="67292"/>
                </a:lnTo>
                <a:lnTo>
                  <a:pt x="11071" y="67292"/>
                </a:lnTo>
                <a:lnTo>
                  <a:pt x="110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82693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82693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63521" y="6368624"/>
            <a:ext cx="24765" cy="119380"/>
          </a:xfrm>
          <a:custGeom>
            <a:avLst/>
            <a:gdLst/>
            <a:ahLst/>
            <a:cxnLst/>
            <a:rect l="l" t="t" r="r" b="b"/>
            <a:pathLst>
              <a:path w="24764" h="119379">
                <a:moveTo>
                  <a:pt x="24726" y="26203"/>
                </a:moveTo>
                <a:lnTo>
                  <a:pt x="13655" y="26203"/>
                </a:lnTo>
                <a:lnTo>
                  <a:pt x="13655" y="100630"/>
                </a:lnTo>
                <a:lnTo>
                  <a:pt x="12793" y="104690"/>
                </a:lnTo>
                <a:lnTo>
                  <a:pt x="9841" y="108626"/>
                </a:lnTo>
                <a:lnTo>
                  <a:pt x="7012" y="109611"/>
                </a:lnTo>
                <a:lnTo>
                  <a:pt x="0" y="109611"/>
                </a:lnTo>
                <a:lnTo>
                  <a:pt x="0" y="118960"/>
                </a:lnTo>
                <a:lnTo>
                  <a:pt x="11195" y="118960"/>
                </a:lnTo>
                <a:lnTo>
                  <a:pt x="16484" y="116992"/>
                </a:lnTo>
                <a:lnTo>
                  <a:pt x="19806" y="113178"/>
                </a:lnTo>
                <a:lnTo>
                  <a:pt x="23004" y="109241"/>
                </a:lnTo>
                <a:lnTo>
                  <a:pt x="24726" y="103090"/>
                </a:lnTo>
                <a:lnTo>
                  <a:pt x="24726" y="26203"/>
                </a:lnTo>
                <a:close/>
              </a:path>
              <a:path w="24764" h="119379">
                <a:moveTo>
                  <a:pt x="24726" y="0"/>
                </a:moveTo>
                <a:lnTo>
                  <a:pt x="13655" y="0"/>
                </a:lnTo>
                <a:lnTo>
                  <a:pt x="13655" y="14024"/>
                </a:lnTo>
                <a:lnTo>
                  <a:pt x="24726" y="14024"/>
                </a:lnTo>
                <a:lnTo>
                  <a:pt x="247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05136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05136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80727" y="6368624"/>
            <a:ext cx="59690" cy="93980"/>
          </a:xfrm>
          <a:custGeom>
            <a:avLst/>
            <a:gdLst/>
            <a:ahLst/>
            <a:cxnLst/>
            <a:rect l="l" t="t" r="r" b="b"/>
            <a:pathLst>
              <a:path w="59689" h="93979">
                <a:moveTo>
                  <a:pt x="11071" y="0"/>
                </a:moveTo>
                <a:lnTo>
                  <a:pt x="0" y="0"/>
                </a:lnTo>
                <a:lnTo>
                  <a:pt x="0" y="93495"/>
                </a:lnTo>
                <a:lnTo>
                  <a:pt x="11071" y="93495"/>
                </a:lnTo>
                <a:lnTo>
                  <a:pt x="11071" y="60648"/>
                </a:lnTo>
                <a:lnTo>
                  <a:pt x="25577" y="60648"/>
                </a:lnTo>
                <a:lnTo>
                  <a:pt x="22513" y="57696"/>
                </a:lnTo>
                <a:lnTo>
                  <a:pt x="25300" y="55236"/>
                </a:lnTo>
                <a:lnTo>
                  <a:pt x="11071" y="55236"/>
                </a:lnTo>
                <a:lnTo>
                  <a:pt x="11071" y="0"/>
                </a:lnTo>
                <a:close/>
              </a:path>
              <a:path w="59689" h="93979">
                <a:moveTo>
                  <a:pt x="25577" y="60648"/>
                </a:moveTo>
                <a:lnTo>
                  <a:pt x="11071" y="60648"/>
                </a:lnTo>
                <a:lnTo>
                  <a:pt x="45271" y="93495"/>
                </a:lnTo>
                <a:lnTo>
                  <a:pt x="59664" y="93495"/>
                </a:lnTo>
                <a:lnTo>
                  <a:pt x="25577" y="60648"/>
                </a:lnTo>
                <a:close/>
              </a:path>
              <a:path w="59689" h="93979">
                <a:moveTo>
                  <a:pt x="58188" y="26203"/>
                </a:moveTo>
                <a:lnTo>
                  <a:pt x="44041" y="26203"/>
                </a:lnTo>
                <a:lnTo>
                  <a:pt x="11071" y="55236"/>
                </a:lnTo>
                <a:lnTo>
                  <a:pt x="25300" y="55236"/>
                </a:lnTo>
                <a:lnTo>
                  <a:pt x="58188" y="26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27578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27578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27597" y="6368624"/>
            <a:ext cx="0" cy="93980"/>
          </a:xfrm>
          <a:custGeom>
            <a:avLst/>
            <a:gdLst/>
            <a:ahLst/>
            <a:cxnLst/>
            <a:rect l="l" t="t" r="r" b="b"/>
            <a:pathLst>
              <a:path h="93979">
                <a:moveTo>
                  <a:pt x="0" y="0"/>
                </a:moveTo>
                <a:lnTo>
                  <a:pt x="0" y="93495"/>
                </a:lnTo>
              </a:path>
            </a:pathLst>
          </a:custGeom>
          <a:ln w="110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50021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50021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01279" y="6393228"/>
            <a:ext cx="98169" cy="68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272464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72464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244690" y="6393228"/>
            <a:ext cx="56515" cy="69215"/>
          </a:xfrm>
          <a:custGeom>
            <a:avLst/>
            <a:gdLst/>
            <a:ahLst/>
            <a:cxnLst/>
            <a:rect l="l" t="t" r="r" b="b"/>
            <a:pathLst>
              <a:path w="56514" h="69214">
                <a:moveTo>
                  <a:pt x="11071" y="1599"/>
                </a:moveTo>
                <a:lnTo>
                  <a:pt x="0" y="1599"/>
                </a:lnTo>
                <a:lnTo>
                  <a:pt x="0" y="68891"/>
                </a:lnTo>
                <a:lnTo>
                  <a:pt x="11071" y="68891"/>
                </a:lnTo>
                <a:lnTo>
                  <a:pt x="11071" y="24357"/>
                </a:lnTo>
                <a:lnTo>
                  <a:pt x="12795" y="19191"/>
                </a:lnTo>
                <a:lnTo>
                  <a:pt x="19239" y="12055"/>
                </a:lnTo>
                <a:lnTo>
                  <a:pt x="11071" y="12055"/>
                </a:lnTo>
                <a:lnTo>
                  <a:pt x="11071" y="1599"/>
                </a:lnTo>
                <a:close/>
              </a:path>
              <a:path w="56514" h="69214">
                <a:moveTo>
                  <a:pt x="52234" y="9595"/>
                </a:moveTo>
                <a:lnTo>
                  <a:pt x="35307" y="9595"/>
                </a:lnTo>
                <a:lnTo>
                  <a:pt x="38997" y="11194"/>
                </a:lnTo>
                <a:lnTo>
                  <a:pt x="43919" y="17591"/>
                </a:lnTo>
                <a:lnTo>
                  <a:pt x="45271" y="22266"/>
                </a:lnTo>
                <a:lnTo>
                  <a:pt x="45271" y="68891"/>
                </a:lnTo>
                <a:lnTo>
                  <a:pt x="56343" y="68891"/>
                </a:lnTo>
                <a:lnTo>
                  <a:pt x="56343" y="19068"/>
                </a:lnTo>
                <a:lnTo>
                  <a:pt x="54253" y="12055"/>
                </a:lnTo>
                <a:lnTo>
                  <a:pt x="52234" y="9595"/>
                </a:lnTo>
                <a:close/>
              </a:path>
              <a:path w="56514" h="69214">
                <a:moveTo>
                  <a:pt x="40473" y="0"/>
                </a:moveTo>
                <a:lnTo>
                  <a:pt x="28172" y="0"/>
                </a:lnTo>
                <a:lnTo>
                  <a:pt x="23989" y="1107"/>
                </a:lnTo>
                <a:lnTo>
                  <a:pt x="20421" y="3075"/>
                </a:lnTo>
                <a:lnTo>
                  <a:pt x="16730" y="5043"/>
                </a:lnTo>
                <a:lnTo>
                  <a:pt x="13656" y="8119"/>
                </a:lnTo>
                <a:lnTo>
                  <a:pt x="11071" y="12055"/>
                </a:lnTo>
                <a:lnTo>
                  <a:pt x="19239" y="12055"/>
                </a:lnTo>
                <a:lnTo>
                  <a:pt x="19683" y="11563"/>
                </a:lnTo>
                <a:lnTo>
                  <a:pt x="24358" y="9595"/>
                </a:lnTo>
                <a:lnTo>
                  <a:pt x="52234" y="9595"/>
                </a:lnTo>
                <a:lnTo>
                  <a:pt x="46379" y="2460"/>
                </a:lnTo>
                <a:lnTo>
                  <a:pt x="40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394905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94905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64015" y="6393228"/>
            <a:ext cx="62230" cy="70485"/>
          </a:xfrm>
          <a:custGeom>
            <a:avLst/>
            <a:gdLst/>
            <a:ahLst/>
            <a:cxnLst/>
            <a:rect l="l" t="t" r="r" b="b"/>
            <a:pathLst>
              <a:path w="62229" h="70485">
                <a:moveTo>
                  <a:pt x="40473" y="0"/>
                </a:moveTo>
                <a:lnTo>
                  <a:pt x="21159" y="0"/>
                </a:lnTo>
                <a:lnTo>
                  <a:pt x="13531" y="3198"/>
                </a:lnTo>
                <a:lnTo>
                  <a:pt x="0" y="35306"/>
                </a:lnTo>
                <a:lnTo>
                  <a:pt x="507" y="43149"/>
                </a:lnTo>
                <a:lnTo>
                  <a:pt x="21159" y="70490"/>
                </a:lnTo>
                <a:lnTo>
                  <a:pt x="40473" y="70490"/>
                </a:lnTo>
                <a:lnTo>
                  <a:pt x="47976" y="67415"/>
                </a:lnTo>
                <a:lnTo>
                  <a:pt x="53404" y="61264"/>
                </a:lnTo>
                <a:lnTo>
                  <a:pt x="24850" y="61264"/>
                </a:lnTo>
                <a:lnTo>
                  <a:pt x="20175" y="59049"/>
                </a:lnTo>
                <a:lnTo>
                  <a:pt x="13285" y="49700"/>
                </a:lnTo>
                <a:lnTo>
                  <a:pt x="11686" y="43426"/>
                </a:lnTo>
                <a:lnTo>
                  <a:pt x="11686" y="27310"/>
                </a:lnTo>
                <a:lnTo>
                  <a:pt x="13408" y="21036"/>
                </a:lnTo>
                <a:lnTo>
                  <a:pt x="20298" y="11686"/>
                </a:lnTo>
                <a:lnTo>
                  <a:pt x="24972" y="9349"/>
                </a:lnTo>
                <a:lnTo>
                  <a:pt x="53512" y="9349"/>
                </a:lnTo>
                <a:lnTo>
                  <a:pt x="47976" y="3198"/>
                </a:lnTo>
                <a:lnTo>
                  <a:pt x="40473" y="0"/>
                </a:lnTo>
                <a:close/>
              </a:path>
              <a:path w="62229" h="70485">
                <a:moveTo>
                  <a:pt x="53512" y="9349"/>
                </a:moveTo>
                <a:lnTo>
                  <a:pt x="36783" y="9349"/>
                </a:lnTo>
                <a:lnTo>
                  <a:pt x="41457" y="11686"/>
                </a:lnTo>
                <a:lnTo>
                  <a:pt x="48346" y="21036"/>
                </a:lnTo>
                <a:lnTo>
                  <a:pt x="50035" y="27310"/>
                </a:lnTo>
                <a:lnTo>
                  <a:pt x="50068" y="43426"/>
                </a:lnTo>
                <a:lnTo>
                  <a:pt x="48346" y="49700"/>
                </a:lnTo>
                <a:lnTo>
                  <a:pt x="41457" y="59049"/>
                </a:lnTo>
                <a:lnTo>
                  <a:pt x="36783" y="61264"/>
                </a:lnTo>
                <a:lnTo>
                  <a:pt x="53404" y="61264"/>
                </a:lnTo>
                <a:lnTo>
                  <a:pt x="61755" y="35306"/>
                </a:lnTo>
                <a:lnTo>
                  <a:pt x="61228" y="27462"/>
                </a:lnTo>
                <a:lnTo>
                  <a:pt x="59664" y="20528"/>
                </a:lnTo>
                <a:lnTo>
                  <a:pt x="57084" y="14495"/>
                </a:lnTo>
                <a:lnTo>
                  <a:pt x="53512" y="9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17348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17348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89487" y="6393228"/>
            <a:ext cx="60325" cy="94615"/>
          </a:xfrm>
          <a:custGeom>
            <a:avLst/>
            <a:gdLst/>
            <a:ahLst/>
            <a:cxnLst/>
            <a:rect l="l" t="t" r="r" b="b"/>
            <a:pathLst>
              <a:path w="60325" h="94614">
                <a:moveTo>
                  <a:pt x="11071" y="1599"/>
                </a:moveTo>
                <a:lnTo>
                  <a:pt x="0" y="1599"/>
                </a:lnTo>
                <a:lnTo>
                  <a:pt x="0" y="94356"/>
                </a:lnTo>
                <a:lnTo>
                  <a:pt x="11071" y="94356"/>
                </a:lnTo>
                <a:lnTo>
                  <a:pt x="11071" y="58803"/>
                </a:lnTo>
                <a:lnTo>
                  <a:pt x="19175" y="58803"/>
                </a:lnTo>
                <a:lnTo>
                  <a:pt x="16116" y="54497"/>
                </a:lnTo>
                <a:lnTo>
                  <a:pt x="12672" y="49823"/>
                </a:lnTo>
                <a:lnTo>
                  <a:pt x="11071" y="43426"/>
                </a:lnTo>
                <a:lnTo>
                  <a:pt x="11071" y="27187"/>
                </a:lnTo>
                <a:lnTo>
                  <a:pt x="12672" y="20913"/>
                </a:lnTo>
                <a:lnTo>
                  <a:pt x="16116" y="16238"/>
                </a:lnTo>
                <a:lnTo>
                  <a:pt x="19262" y="11809"/>
                </a:lnTo>
                <a:lnTo>
                  <a:pt x="11071" y="11809"/>
                </a:lnTo>
                <a:lnTo>
                  <a:pt x="11071" y="1599"/>
                </a:lnTo>
                <a:close/>
              </a:path>
              <a:path w="60325" h="94614">
                <a:moveTo>
                  <a:pt x="19175" y="58803"/>
                </a:moveTo>
                <a:lnTo>
                  <a:pt x="11071" y="58803"/>
                </a:lnTo>
                <a:lnTo>
                  <a:pt x="13286" y="62863"/>
                </a:lnTo>
                <a:lnTo>
                  <a:pt x="16239" y="65815"/>
                </a:lnTo>
                <a:lnTo>
                  <a:pt x="23374" y="69506"/>
                </a:lnTo>
                <a:lnTo>
                  <a:pt x="27679" y="70490"/>
                </a:lnTo>
                <a:lnTo>
                  <a:pt x="40720" y="70490"/>
                </a:lnTo>
                <a:lnTo>
                  <a:pt x="47363" y="67291"/>
                </a:lnTo>
                <a:lnTo>
                  <a:pt x="52132" y="61386"/>
                </a:lnTo>
                <a:lnTo>
                  <a:pt x="23989" y="61386"/>
                </a:lnTo>
                <a:lnTo>
                  <a:pt x="19437" y="59172"/>
                </a:lnTo>
                <a:lnTo>
                  <a:pt x="19175" y="58803"/>
                </a:lnTo>
                <a:close/>
              </a:path>
              <a:path w="60325" h="94614">
                <a:moveTo>
                  <a:pt x="52132" y="9226"/>
                </a:moveTo>
                <a:lnTo>
                  <a:pt x="35676" y="9226"/>
                </a:lnTo>
                <a:lnTo>
                  <a:pt x="40228" y="11563"/>
                </a:lnTo>
                <a:lnTo>
                  <a:pt x="43672" y="16238"/>
                </a:lnTo>
                <a:lnTo>
                  <a:pt x="46993" y="20913"/>
                </a:lnTo>
                <a:lnTo>
                  <a:pt x="48715" y="27187"/>
                </a:lnTo>
                <a:lnTo>
                  <a:pt x="48715" y="43426"/>
                </a:lnTo>
                <a:lnTo>
                  <a:pt x="46993" y="49823"/>
                </a:lnTo>
                <a:lnTo>
                  <a:pt x="43672" y="54497"/>
                </a:lnTo>
                <a:lnTo>
                  <a:pt x="40228" y="59172"/>
                </a:lnTo>
                <a:lnTo>
                  <a:pt x="35676" y="61386"/>
                </a:lnTo>
                <a:lnTo>
                  <a:pt x="52132" y="61386"/>
                </a:lnTo>
                <a:lnTo>
                  <a:pt x="60157" y="35306"/>
                </a:lnTo>
                <a:lnTo>
                  <a:pt x="59674" y="27762"/>
                </a:lnTo>
                <a:lnTo>
                  <a:pt x="58235" y="20990"/>
                </a:lnTo>
                <a:lnTo>
                  <a:pt x="55849" y="14979"/>
                </a:lnTo>
                <a:lnTo>
                  <a:pt x="52529" y="9718"/>
                </a:lnTo>
                <a:lnTo>
                  <a:pt x="52132" y="9226"/>
                </a:lnTo>
                <a:close/>
              </a:path>
              <a:path w="60325" h="94614">
                <a:moveTo>
                  <a:pt x="40720" y="0"/>
                </a:moveTo>
                <a:lnTo>
                  <a:pt x="27679" y="0"/>
                </a:lnTo>
                <a:lnTo>
                  <a:pt x="23374" y="984"/>
                </a:lnTo>
                <a:lnTo>
                  <a:pt x="16239" y="4920"/>
                </a:lnTo>
                <a:lnTo>
                  <a:pt x="13286" y="7873"/>
                </a:lnTo>
                <a:lnTo>
                  <a:pt x="11071" y="11809"/>
                </a:lnTo>
                <a:lnTo>
                  <a:pt x="19262" y="11809"/>
                </a:lnTo>
                <a:lnTo>
                  <a:pt x="19437" y="11563"/>
                </a:lnTo>
                <a:lnTo>
                  <a:pt x="23989" y="9226"/>
                </a:lnTo>
                <a:lnTo>
                  <a:pt x="52132" y="9226"/>
                </a:lnTo>
                <a:lnTo>
                  <a:pt x="47363" y="3321"/>
                </a:lnTo>
                <a:lnTo>
                  <a:pt x="40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39790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39790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07502" y="6393228"/>
            <a:ext cx="60325" cy="94615"/>
          </a:xfrm>
          <a:custGeom>
            <a:avLst/>
            <a:gdLst/>
            <a:ahLst/>
            <a:cxnLst/>
            <a:rect l="l" t="t" r="r" b="b"/>
            <a:pathLst>
              <a:path w="60325" h="94614">
                <a:moveTo>
                  <a:pt x="60156" y="58803"/>
                </a:moveTo>
                <a:lnTo>
                  <a:pt x="49084" y="58803"/>
                </a:lnTo>
                <a:lnTo>
                  <a:pt x="49084" y="94356"/>
                </a:lnTo>
                <a:lnTo>
                  <a:pt x="60156" y="94356"/>
                </a:lnTo>
                <a:lnTo>
                  <a:pt x="60156" y="58803"/>
                </a:lnTo>
                <a:close/>
              </a:path>
              <a:path w="60325" h="94614">
                <a:moveTo>
                  <a:pt x="32476" y="0"/>
                </a:moveTo>
                <a:lnTo>
                  <a:pt x="19436" y="0"/>
                </a:lnTo>
                <a:lnTo>
                  <a:pt x="12793" y="3321"/>
                </a:lnTo>
                <a:lnTo>
                  <a:pt x="0" y="35306"/>
                </a:lnTo>
                <a:lnTo>
                  <a:pt x="465" y="42868"/>
                </a:lnTo>
                <a:lnTo>
                  <a:pt x="19436" y="70490"/>
                </a:lnTo>
                <a:lnTo>
                  <a:pt x="32476" y="70490"/>
                </a:lnTo>
                <a:lnTo>
                  <a:pt x="36659" y="69506"/>
                </a:lnTo>
                <a:lnTo>
                  <a:pt x="43794" y="65815"/>
                </a:lnTo>
                <a:lnTo>
                  <a:pt x="46747" y="62863"/>
                </a:lnTo>
                <a:lnTo>
                  <a:pt x="47597" y="61386"/>
                </a:lnTo>
                <a:lnTo>
                  <a:pt x="24357" y="61386"/>
                </a:lnTo>
                <a:lnTo>
                  <a:pt x="19682" y="59172"/>
                </a:lnTo>
                <a:lnTo>
                  <a:pt x="13039" y="49823"/>
                </a:lnTo>
                <a:lnTo>
                  <a:pt x="11440" y="43426"/>
                </a:lnTo>
                <a:lnTo>
                  <a:pt x="11440" y="27187"/>
                </a:lnTo>
                <a:lnTo>
                  <a:pt x="13039" y="20913"/>
                </a:lnTo>
                <a:lnTo>
                  <a:pt x="19682" y="11563"/>
                </a:lnTo>
                <a:lnTo>
                  <a:pt x="24357" y="9226"/>
                </a:lnTo>
                <a:lnTo>
                  <a:pt x="47550" y="9226"/>
                </a:lnTo>
                <a:lnTo>
                  <a:pt x="46747" y="7873"/>
                </a:lnTo>
                <a:lnTo>
                  <a:pt x="43794" y="4920"/>
                </a:lnTo>
                <a:lnTo>
                  <a:pt x="36659" y="984"/>
                </a:lnTo>
                <a:lnTo>
                  <a:pt x="32476" y="0"/>
                </a:lnTo>
                <a:close/>
              </a:path>
              <a:path w="60325" h="94614">
                <a:moveTo>
                  <a:pt x="47550" y="9226"/>
                </a:moveTo>
                <a:lnTo>
                  <a:pt x="36043" y="9226"/>
                </a:lnTo>
                <a:lnTo>
                  <a:pt x="40595" y="11563"/>
                </a:lnTo>
                <a:lnTo>
                  <a:pt x="44041" y="16238"/>
                </a:lnTo>
                <a:lnTo>
                  <a:pt x="47362" y="20913"/>
                </a:lnTo>
                <a:lnTo>
                  <a:pt x="49084" y="27187"/>
                </a:lnTo>
                <a:lnTo>
                  <a:pt x="49084" y="43426"/>
                </a:lnTo>
                <a:lnTo>
                  <a:pt x="47362" y="49823"/>
                </a:lnTo>
                <a:lnTo>
                  <a:pt x="44041" y="54497"/>
                </a:lnTo>
                <a:lnTo>
                  <a:pt x="40595" y="59172"/>
                </a:lnTo>
                <a:lnTo>
                  <a:pt x="36043" y="61386"/>
                </a:lnTo>
                <a:lnTo>
                  <a:pt x="47597" y="61386"/>
                </a:lnTo>
                <a:lnTo>
                  <a:pt x="49084" y="58803"/>
                </a:lnTo>
                <a:lnTo>
                  <a:pt x="60156" y="58803"/>
                </a:lnTo>
                <a:lnTo>
                  <a:pt x="60156" y="11809"/>
                </a:lnTo>
                <a:lnTo>
                  <a:pt x="49084" y="11809"/>
                </a:lnTo>
                <a:lnTo>
                  <a:pt x="47550" y="9226"/>
                </a:lnTo>
                <a:close/>
              </a:path>
              <a:path w="60325" h="94614">
                <a:moveTo>
                  <a:pt x="60156" y="1599"/>
                </a:moveTo>
                <a:lnTo>
                  <a:pt x="49084" y="1599"/>
                </a:lnTo>
                <a:lnTo>
                  <a:pt x="49084" y="11809"/>
                </a:lnTo>
                <a:lnTo>
                  <a:pt x="60156" y="11809"/>
                </a:lnTo>
                <a:lnTo>
                  <a:pt x="60156" y="1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62232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762232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748134" y="6393228"/>
            <a:ext cx="39370" cy="69215"/>
          </a:xfrm>
          <a:custGeom>
            <a:avLst/>
            <a:gdLst/>
            <a:ahLst/>
            <a:cxnLst/>
            <a:rect l="l" t="t" r="r" b="b"/>
            <a:pathLst>
              <a:path w="39370" h="69214">
                <a:moveTo>
                  <a:pt x="11071" y="1599"/>
                </a:moveTo>
                <a:lnTo>
                  <a:pt x="0" y="1599"/>
                </a:lnTo>
                <a:lnTo>
                  <a:pt x="0" y="68891"/>
                </a:lnTo>
                <a:lnTo>
                  <a:pt x="11071" y="68891"/>
                </a:lnTo>
                <a:lnTo>
                  <a:pt x="11071" y="25834"/>
                </a:lnTo>
                <a:lnTo>
                  <a:pt x="12670" y="20052"/>
                </a:lnTo>
                <a:lnTo>
                  <a:pt x="16115" y="15992"/>
                </a:lnTo>
                <a:lnTo>
                  <a:pt x="19336" y="12055"/>
                </a:lnTo>
                <a:lnTo>
                  <a:pt x="11071" y="12055"/>
                </a:lnTo>
                <a:lnTo>
                  <a:pt x="11071" y="1599"/>
                </a:lnTo>
                <a:close/>
              </a:path>
              <a:path w="39370" h="69214">
                <a:moveTo>
                  <a:pt x="34444" y="0"/>
                </a:moveTo>
                <a:lnTo>
                  <a:pt x="28294" y="0"/>
                </a:lnTo>
                <a:lnTo>
                  <a:pt x="23742" y="984"/>
                </a:lnTo>
                <a:lnTo>
                  <a:pt x="16361" y="4920"/>
                </a:lnTo>
                <a:lnTo>
                  <a:pt x="13285" y="7996"/>
                </a:lnTo>
                <a:lnTo>
                  <a:pt x="11071" y="12055"/>
                </a:lnTo>
                <a:lnTo>
                  <a:pt x="19336" y="12055"/>
                </a:lnTo>
                <a:lnTo>
                  <a:pt x="24234" y="9841"/>
                </a:lnTo>
                <a:lnTo>
                  <a:pt x="39366" y="9841"/>
                </a:lnTo>
                <a:lnTo>
                  <a:pt x="39366" y="615"/>
                </a:lnTo>
                <a:lnTo>
                  <a:pt x="38135" y="369"/>
                </a:lnTo>
                <a:lnTo>
                  <a:pt x="36290" y="122"/>
                </a:lnTo>
                <a:lnTo>
                  <a:pt x="35305" y="122"/>
                </a:lnTo>
                <a:lnTo>
                  <a:pt x="34444" y="0"/>
                </a:lnTo>
                <a:close/>
              </a:path>
              <a:path w="39370" h="69214">
                <a:moveTo>
                  <a:pt x="39366" y="9841"/>
                </a:moveTo>
                <a:lnTo>
                  <a:pt x="32231" y="9841"/>
                </a:lnTo>
                <a:lnTo>
                  <a:pt x="35305" y="10333"/>
                </a:lnTo>
                <a:lnTo>
                  <a:pt x="36783" y="10702"/>
                </a:lnTo>
                <a:lnTo>
                  <a:pt x="38135" y="11194"/>
                </a:lnTo>
                <a:lnTo>
                  <a:pt x="39366" y="11932"/>
                </a:lnTo>
                <a:lnTo>
                  <a:pt x="39366" y="9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84675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884675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59253" y="6393228"/>
            <a:ext cx="51435" cy="70485"/>
          </a:xfrm>
          <a:custGeom>
            <a:avLst/>
            <a:gdLst/>
            <a:ahLst/>
            <a:cxnLst/>
            <a:rect l="l" t="t" r="r" b="b"/>
            <a:pathLst>
              <a:path w="51434" h="70485">
                <a:moveTo>
                  <a:pt x="0" y="54989"/>
                </a:moveTo>
                <a:lnTo>
                  <a:pt x="0" y="66430"/>
                </a:lnTo>
                <a:lnTo>
                  <a:pt x="4305" y="67907"/>
                </a:lnTo>
                <a:lnTo>
                  <a:pt x="8365" y="68891"/>
                </a:lnTo>
                <a:lnTo>
                  <a:pt x="16239" y="70121"/>
                </a:lnTo>
                <a:lnTo>
                  <a:pt x="19930" y="70490"/>
                </a:lnTo>
                <a:lnTo>
                  <a:pt x="32231" y="70490"/>
                </a:lnTo>
                <a:lnTo>
                  <a:pt x="39121" y="68768"/>
                </a:lnTo>
                <a:lnTo>
                  <a:pt x="44041" y="65077"/>
                </a:lnTo>
                <a:lnTo>
                  <a:pt x="48962" y="61510"/>
                </a:lnTo>
                <a:lnTo>
                  <a:pt x="19930" y="61386"/>
                </a:lnTo>
                <a:lnTo>
                  <a:pt x="15993" y="60894"/>
                </a:lnTo>
                <a:lnTo>
                  <a:pt x="12056" y="59787"/>
                </a:lnTo>
                <a:lnTo>
                  <a:pt x="8119" y="58803"/>
                </a:lnTo>
                <a:lnTo>
                  <a:pt x="4060" y="57204"/>
                </a:lnTo>
                <a:lnTo>
                  <a:pt x="0" y="54989"/>
                </a:lnTo>
                <a:close/>
              </a:path>
              <a:path w="51434" h="70485">
                <a:moveTo>
                  <a:pt x="30386" y="0"/>
                </a:moveTo>
                <a:lnTo>
                  <a:pt x="17961" y="0"/>
                </a:lnTo>
                <a:lnTo>
                  <a:pt x="11564" y="1722"/>
                </a:lnTo>
                <a:lnTo>
                  <a:pt x="2706" y="8611"/>
                </a:lnTo>
                <a:lnTo>
                  <a:pt x="492" y="13532"/>
                </a:lnTo>
                <a:lnTo>
                  <a:pt x="492" y="25096"/>
                </a:lnTo>
                <a:lnTo>
                  <a:pt x="1968" y="29155"/>
                </a:lnTo>
                <a:lnTo>
                  <a:pt x="5044" y="32108"/>
                </a:lnTo>
                <a:lnTo>
                  <a:pt x="7995" y="35060"/>
                </a:lnTo>
                <a:lnTo>
                  <a:pt x="13040" y="37275"/>
                </a:lnTo>
                <a:lnTo>
                  <a:pt x="19930" y="38751"/>
                </a:lnTo>
                <a:lnTo>
                  <a:pt x="23742" y="39612"/>
                </a:lnTo>
                <a:lnTo>
                  <a:pt x="30632" y="41088"/>
                </a:lnTo>
                <a:lnTo>
                  <a:pt x="35060" y="42688"/>
                </a:lnTo>
                <a:lnTo>
                  <a:pt x="38997" y="45886"/>
                </a:lnTo>
                <a:lnTo>
                  <a:pt x="40105" y="48223"/>
                </a:lnTo>
                <a:lnTo>
                  <a:pt x="40105" y="54497"/>
                </a:lnTo>
                <a:lnTo>
                  <a:pt x="38628" y="57081"/>
                </a:lnTo>
                <a:lnTo>
                  <a:pt x="35921" y="58803"/>
                </a:lnTo>
                <a:lnTo>
                  <a:pt x="33092" y="60525"/>
                </a:lnTo>
                <a:lnTo>
                  <a:pt x="29033" y="61386"/>
                </a:lnTo>
                <a:lnTo>
                  <a:pt x="49023" y="61386"/>
                </a:lnTo>
                <a:lnTo>
                  <a:pt x="51422" y="56589"/>
                </a:lnTo>
                <a:lnTo>
                  <a:pt x="51422" y="44902"/>
                </a:lnTo>
                <a:lnTo>
                  <a:pt x="20052" y="28294"/>
                </a:lnTo>
                <a:lnTo>
                  <a:pt x="16116" y="26818"/>
                </a:lnTo>
                <a:lnTo>
                  <a:pt x="12179" y="23865"/>
                </a:lnTo>
                <a:lnTo>
                  <a:pt x="11195" y="21897"/>
                </a:lnTo>
                <a:lnTo>
                  <a:pt x="11195" y="15992"/>
                </a:lnTo>
                <a:lnTo>
                  <a:pt x="12548" y="13532"/>
                </a:lnTo>
                <a:lnTo>
                  <a:pt x="17961" y="10087"/>
                </a:lnTo>
                <a:lnTo>
                  <a:pt x="22143" y="9226"/>
                </a:lnTo>
                <a:lnTo>
                  <a:pt x="47854" y="9226"/>
                </a:lnTo>
                <a:lnTo>
                  <a:pt x="47854" y="3567"/>
                </a:lnTo>
                <a:lnTo>
                  <a:pt x="44780" y="2460"/>
                </a:lnTo>
                <a:lnTo>
                  <a:pt x="41457" y="1599"/>
                </a:lnTo>
                <a:lnTo>
                  <a:pt x="34199" y="369"/>
                </a:lnTo>
                <a:lnTo>
                  <a:pt x="30386" y="0"/>
                </a:lnTo>
                <a:close/>
              </a:path>
              <a:path w="51434" h="70485">
                <a:moveTo>
                  <a:pt x="47854" y="9226"/>
                </a:moveTo>
                <a:lnTo>
                  <a:pt x="31247" y="9226"/>
                </a:lnTo>
                <a:lnTo>
                  <a:pt x="34691" y="9718"/>
                </a:lnTo>
                <a:lnTo>
                  <a:pt x="38136" y="10456"/>
                </a:lnTo>
                <a:lnTo>
                  <a:pt x="41457" y="11317"/>
                </a:lnTo>
                <a:lnTo>
                  <a:pt x="44657" y="12547"/>
                </a:lnTo>
                <a:lnTo>
                  <a:pt x="47854" y="14024"/>
                </a:lnTo>
                <a:lnTo>
                  <a:pt x="47854" y="9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07118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007118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986325" y="6375759"/>
            <a:ext cx="42545" cy="86360"/>
          </a:xfrm>
          <a:custGeom>
            <a:avLst/>
            <a:gdLst/>
            <a:ahLst/>
            <a:cxnLst/>
            <a:rect l="l" t="t" r="r" b="b"/>
            <a:pathLst>
              <a:path w="42545" h="86360">
                <a:moveTo>
                  <a:pt x="19190" y="27679"/>
                </a:moveTo>
                <a:lnTo>
                  <a:pt x="8119" y="27679"/>
                </a:lnTo>
                <a:lnTo>
                  <a:pt x="8119" y="72582"/>
                </a:lnTo>
                <a:lnTo>
                  <a:pt x="9718" y="78363"/>
                </a:lnTo>
                <a:lnTo>
                  <a:pt x="16115" y="84760"/>
                </a:lnTo>
                <a:lnTo>
                  <a:pt x="22020" y="86360"/>
                </a:lnTo>
                <a:lnTo>
                  <a:pt x="41949" y="86360"/>
                </a:lnTo>
                <a:lnTo>
                  <a:pt x="41949" y="77133"/>
                </a:lnTo>
                <a:lnTo>
                  <a:pt x="25956" y="77133"/>
                </a:lnTo>
                <a:lnTo>
                  <a:pt x="22881" y="76395"/>
                </a:lnTo>
                <a:lnTo>
                  <a:pt x="21404" y="74796"/>
                </a:lnTo>
                <a:lnTo>
                  <a:pt x="19928" y="73320"/>
                </a:lnTo>
                <a:lnTo>
                  <a:pt x="19190" y="69752"/>
                </a:lnTo>
                <a:lnTo>
                  <a:pt x="19190" y="27679"/>
                </a:lnTo>
                <a:close/>
              </a:path>
              <a:path w="42545" h="86360">
                <a:moveTo>
                  <a:pt x="41949" y="19068"/>
                </a:moveTo>
                <a:lnTo>
                  <a:pt x="0" y="19068"/>
                </a:lnTo>
                <a:lnTo>
                  <a:pt x="0" y="27679"/>
                </a:lnTo>
                <a:lnTo>
                  <a:pt x="41949" y="27679"/>
                </a:lnTo>
                <a:lnTo>
                  <a:pt x="41949" y="19068"/>
                </a:lnTo>
                <a:close/>
              </a:path>
              <a:path w="42545" h="86360">
                <a:moveTo>
                  <a:pt x="19190" y="0"/>
                </a:moveTo>
                <a:lnTo>
                  <a:pt x="8119" y="0"/>
                </a:lnTo>
                <a:lnTo>
                  <a:pt x="8119" y="19068"/>
                </a:lnTo>
                <a:lnTo>
                  <a:pt x="19190" y="19068"/>
                </a:lnTo>
                <a:lnTo>
                  <a:pt x="19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29560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129560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01050" y="6394827"/>
            <a:ext cx="56515" cy="69215"/>
          </a:xfrm>
          <a:custGeom>
            <a:avLst/>
            <a:gdLst/>
            <a:ahLst/>
            <a:cxnLst/>
            <a:rect l="l" t="t" r="r" b="b"/>
            <a:pathLst>
              <a:path w="56515" h="69214">
                <a:moveTo>
                  <a:pt x="11071" y="0"/>
                </a:moveTo>
                <a:lnTo>
                  <a:pt x="0" y="0"/>
                </a:lnTo>
                <a:lnTo>
                  <a:pt x="0" y="50069"/>
                </a:lnTo>
                <a:lnTo>
                  <a:pt x="1968" y="57081"/>
                </a:lnTo>
                <a:lnTo>
                  <a:pt x="6027" y="61756"/>
                </a:lnTo>
                <a:lnTo>
                  <a:pt x="9964" y="66553"/>
                </a:lnTo>
                <a:lnTo>
                  <a:pt x="15869" y="68891"/>
                </a:lnTo>
                <a:lnTo>
                  <a:pt x="28294" y="68891"/>
                </a:lnTo>
                <a:lnTo>
                  <a:pt x="43679" y="59418"/>
                </a:lnTo>
                <a:lnTo>
                  <a:pt x="20913" y="59418"/>
                </a:lnTo>
                <a:lnTo>
                  <a:pt x="17222" y="57819"/>
                </a:lnTo>
                <a:lnTo>
                  <a:pt x="12301" y="51422"/>
                </a:lnTo>
                <a:lnTo>
                  <a:pt x="11071" y="46747"/>
                </a:lnTo>
                <a:lnTo>
                  <a:pt x="11071" y="0"/>
                </a:lnTo>
                <a:close/>
              </a:path>
              <a:path w="56515" h="69214">
                <a:moveTo>
                  <a:pt x="56343" y="56958"/>
                </a:moveTo>
                <a:lnTo>
                  <a:pt x="45271" y="56958"/>
                </a:lnTo>
                <a:lnTo>
                  <a:pt x="45271" y="67292"/>
                </a:lnTo>
                <a:lnTo>
                  <a:pt x="56343" y="67292"/>
                </a:lnTo>
                <a:lnTo>
                  <a:pt x="56343" y="56958"/>
                </a:lnTo>
                <a:close/>
              </a:path>
              <a:path w="56515" h="69214">
                <a:moveTo>
                  <a:pt x="56343" y="0"/>
                </a:moveTo>
                <a:lnTo>
                  <a:pt x="45271" y="0"/>
                </a:lnTo>
                <a:lnTo>
                  <a:pt x="45271" y="44779"/>
                </a:lnTo>
                <a:lnTo>
                  <a:pt x="43548" y="49946"/>
                </a:lnTo>
                <a:lnTo>
                  <a:pt x="36659" y="57573"/>
                </a:lnTo>
                <a:lnTo>
                  <a:pt x="31861" y="59418"/>
                </a:lnTo>
                <a:lnTo>
                  <a:pt x="43679" y="59418"/>
                </a:lnTo>
                <a:lnTo>
                  <a:pt x="45271" y="56958"/>
                </a:lnTo>
                <a:lnTo>
                  <a:pt x="56343" y="56958"/>
                </a:lnTo>
                <a:lnTo>
                  <a:pt x="56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252003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252003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219303" y="6394827"/>
            <a:ext cx="65446" cy="67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74445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374445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29286" y="6394827"/>
            <a:ext cx="90295" cy="67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496888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496888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464065" y="6394827"/>
            <a:ext cx="65200" cy="67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619330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619330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586630" y="6394827"/>
            <a:ext cx="65446" cy="92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41772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41772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14778" y="6394827"/>
            <a:ext cx="54610" cy="67310"/>
          </a:xfrm>
          <a:custGeom>
            <a:avLst/>
            <a:gdLst/>
            <a:ahLst/>
            <a:cxnLst/>
            <a:rect l="l" t="t" r="r" b="b"/>
            <a:pathLst>
              <a:path w="54609" h="67310">
                <a:moveTo>
                  <a:pt x="54005" y="0"/>
                </a:moveTo>
                <a:lnTo>
                  <a:pt x="1477" y="0"/>
                </a:lnTo>
                <a:lnTo>
                  <a:pt x="1477" y="8857"/>
                </a:lnTo>
                <a:lnTo>
                  <a:pt x="41581" y="8857"/>
                </a:lnTo>
                <a:lnTo>
                  <a:pt x="0" y="57204"/>
                </a:lnTo>
                <a:lnTo>
                  <a:pt x="0" y="67292"/>
                </a:lnTo>
                <a:lnTo>
                  <a:pt x="54005" y="67292"/>
                </a:lnTo>
                <a:lnTo>
                  <a:pt x="54005" y="58434"/>
                </a:lnTo>
                <a:lnTo>
                  <a:pt x="12425" y="58434"/>
                </a:lnTo>
                <a:lnTo>
                  <a:pt x="54005" y="10087"/>
                </a:lnTo>
                <a:lnTo>
                  <a:pt x="540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64215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64215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54116" y="6446865"/>
            <a:ext cx="17780" cy="29845"/>
          </a:xfrm>
          <a:custGeom>
            <a:avLst/>
            <a:gdLst/>
            <a:ahLst/>
            <a:cxnLst/>
            <a:rect l="l" t="t" r="r" b="b"/>
            <a:pathLst>
              <a:path w="17779" h="29845">
                <a:moveTo>
                  <a:pt x="17592" y="0"/>
                </a:moveTo>
                <a:lnTo>
                  <a:pt x="4921" y="0"/>
                </a:lnTo>
                <a:lnTo>
                  <a:pt x="4921" y="10333"/>
                </a:lnTo>
                <a:lnTo>
                  <a:pt x="0" y="29401"/>
                </a:lnTo>
                <a:lnTo>
                  <a:pt x="7750" y="29401"/>
                </a:lnTo>
                <a:lnTo>
                  <a:pt x="17592" y="10333"/>
                </a:lnTo>
                <a:lnTo>
                  <a:pt x="17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986658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986658" y="632948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571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09734" y="4809630"/>
            <a:ext cx="354042" cy="15638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205829" y="4809630"/>
            <a:ext cx="0" cy="1520190"/>
          </a:xfrm>
          <a:custGeom>
            <a:avLst/>
            <a:gdLst/>
            <a:ahLst/>
            <a:cxnLst/>
            <a:rect l="l" t="t" r="r" b="b"/>
            <a:pathLst>
              <a:path h="1520189">
                <a:moveTo>
                  <a:pt x="0" y="1519858"/>
                </a:moveTo>
                <a:lnTo>
                  <a:pt x="0" y="0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461540" y="6329488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>
                <a:moveTo>
                  <a:pt x="0" y="0"/>
                </a:moveTo>
                <a:lnTo>
                  <a:pt x="3744289" y="0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461540" y="480963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>
                <a:moveTo>
                  <a:pt x="0" y="0"/>
                </a:moveTo>
                <a:lnTo>
                  <a:pt x="3744289" y="0"/>
                </a:lnTo>
              </a:path>
            </a:pathLst>
          </a:custGeom>
          <a:ln w="4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404565" y="1707616"/>
            <a:ext cx="8029575" cy="2051050"/>
          </a:xfrm>
          <a:custGeom>
            <a:avLst/>
            <a:gdLst/>
            <a:ahLst/>
            <a:cxnLst/>
            <a:rect l="l" t="t" r="r" b="b"/>
            <a:pathLst>
              <a:path w="8029575" h="2051050">
                <a:moveTo>
                  <a:pt x="0" y="2050727"/>
                </a:moveTo>
                <a:lnTo>
                  <a:pt x="8029575" y="2050727"/>
                </a:lnTo>
                <a:lnTo>
                  <a:pt x="8029575" y="0"/>
                </a:lnTo>
                <a:lnTo>
                  <a:pt x="0" y="0"/>
                </a:lnTo>
                <a:lnTo>
                  <a:pt x="0" y="2050727"/>
                </a:lnTo>
                <a:close/>
              </a:path>
            </a:pathLst>
          </a:custGeom>
          <a:solidFill>
            <a:srgbClr val="FFFFFF">
              <a:alpha val="768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2500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445">
              <a:lnSpc>
                <a:spcPts val="3225"/>
              </a:lnSpc>
            </a:pPr>
            <a:r>
              <a:rPr dirty="0"/>
              <a:t>• </a:t>
            </a:r>
            <a:r>
              <a:rPr spc="-155" dirty="0"/>
              <a:t>Cut </a:t>
            </a:r>
            <a:r>
              <a:rPr spc="-30" dirty="0"/>
              <a:t>text </a:t>
            </a:r>
            <a:r>
              <a:rPr spc="20" dirty="0"/>
              <a:t>to </a:t>
            </a:r>
            <a:r>
              <a:rPr spc="-160" dirty="0"/>
              <a:t>segments </a:t>
            </a:r>
            <a:r>
              <a:rPr spc="-10" dirty="0"/>
              <a:t>(with</a:t>
            </a:r>
            <a:r>
              <a:rPr spc="-350" dirty="0"/>
              <a:t> </a:t>
            </a:r>
            <a:r>
              <a:rPr spc="-95" dirty="0"/>
              <a:t>overlap).</a:t>
            </a:r>
          </a:p>
          <a:p>
            <a:pPr marL="2544445">
              <a:lnSpc>
                <a:spcPct val="100000"/>
              </a:lnSpc>
              <a:spcBef>
                <a:spcPts val="640"/>
              </a:spcBef>
            </a:pPr>
            <a:r>
              <a:rPr dirty="0">
                <a:solidFill>
                  <a:srgbClr val="FF0000"/>
                </a:solidFill>
              </a:rPr>
              <a:t>• </a:t>
            </a:r>
            <a:r>
              <a:rPr spc="-250" dirty="0">
                <a:solidFill>
                  <a:srgbClr val="FF0000"/>
                </a:solidFill>
              </a:rPr>
              <a:t>A </a:t>
            </a:r>
            <a:r>
              <a:rPr spc="-135" dirty="0">
                <a:solidFill>
                  <a:srgbClr val="FF0000"/>
                </a:solidFill>
              </a:rPr>
              <a:t>segment </a:t>
            </a:r>
            <a:r>
              <a:rPr spc="-145" dirty="0"/>
              <a:t>is </a:t>
            </a:r>
            <a:r>
              <a:rPr spc="-165" dirty="0"/>
              <a:t>used </a:t>
            </a:r>
            <a:r>
              <a:rPr spc="-265" dirty="0"/>
              <a:t>as </a:t>
            </a:r>
            <a:r>
              <a:rPr spc="-20" dirty="0"/>
              <a:t>input</a:t>
            </a:r>
            <a:r>
              <a:rPr spc="145" dirty="0"/>
              <a:t> </a:t>
            </a:r>
            <a:r>
              <a:rPr spc="-40" dirty="0"/>
              <a:t>text.</a:t>
            </a:r>
          </a:p>
          <a:p>
            <a:pPr marL="2544445">
              <a:lnSpc>
                <a:spcPct val="100000"/>
              </a:lnSpc>
              <a:spcBef>
                <a:spcPts val="640"/>
              </a:spcBef>
            </a:pPr>
            <a:r>
              <a:rPr dirty="0">
                <a:solidFill>
                  <a:srgbClr val="4472C4"/>
                </a:solidFill>
              </a:rPr>
              <a:t>• </a:t>
            </a:r>
            <a:r>
              <a:rPr spc="-80" dirty="0">
                <a:solidFill>
                  <a:srgbClr val="4472C4"/>
                </a:solidFill>
              </a:rPr>
              <a:t>Its </a:t>
            </a:r>
            <a:r>
              <a:rPr spc="-85" dirty="0">
                <a:solidFill>
                  <a:srgbClr val="4472C4"/>
                </a:solidFill>
              </a:rPr>
              <a:t>next </a:t>
            </a:r>
            <a:r>
              <a:rPr spc="-120" dirty="0">
                <a:solidFill>
                  <a:srgbClr val="4472C4"/>
                </a:solidFill>
              </a:rPr>
              <a:t>char </a:t>
            </a:r>
            <a:r>
              <a:rPr spc="-145" dirty="0"/>
              <a:t>is </a:t>
            </a:r>
            <a:r>
              <a:rPr spc="-165" dirty="0"/>
              <a:t>used </a:t>
            </a:r>
            <a:r>
              <a:rPr spc="-265" dirty="0"/>
              <a:t>as</a:t>
            </a:r>
            <a:r>
              <a:rPr spc="-220" dirty="0"/>
              <a:t> </a:t>
            </a:r>
            <a:r>
              <a:rPr spc="-90" dirty="0"/>
              <a:t>label.</a:t>
            </a:r>
          </a:p>
          <a:p>
            <a:pPr marL="2544445">
              <a:lnSpc>
                <a:spcPct val="100000"/>
              </a:lnSpc>
              <a:spcBef>
                <a:spcPts val="640"/>
              </a:spcBef>
            </a:pPr>
            <a:r>
              <a:rPr dirty="0"/>
              <a:t>• </a:t>
            </a:r>
            <a:r>
              <a:rPr spc="-145" dirty="0"/>
              <a:t>Training </a:t>
            </a:r>
            <a:r>
              <a:rPr spc="-95" dirty="0"/>
              <a:t>data: </a:t>
            </a:r>
            <a:r>
              <a:rPr spc="-10" dirty="0">
                <a:latin typeface="Courier New"/>
                <a:cs typeface="Courier New"/>
              </a:rPr>
              <a:t>(</a:t>
            </a:r>
            <a:r>
              <a:rPr spc="-10" dirty="0">
                <a:solidFill>
                  <a:srgbClr val="FF0000"/>
                </a:solidFill>
                <a:latin typeface="Courier New"/>
                <a:cs typeface="Courier New"/>
              </a:rPr>
              <a:t>segment</a:t>
            </a:r>
            <a:r>
              <a:rPr spc="-10" dirty="0">
                <a:latin typeface="Courier New"/>
                <a:cs typeface="Courier New"/>
              </a:rPr>
              <a:t>, </a:t>
            </a:r>
            <a:r>
              <a:rPr spc="-10" dirty="0">
                <a:solidFill>
                  <a:srgbClr val="0070C0"/>
                </a:solidFill>
                <a:latin typeface="Courier New"/>
                <a:cs typeface="Courier New"/>
              </a:rPr>
              <a:t>next_char</a:t>
            </a:r>
            <a:r>
              <a:rPr spc="-10" dirty="0">
                <a:latin typeface="Courier New"/>
                <a:cs typeface="Courier New"/>
              </a:rPr>
              <a:t>)</a:t>
            </a:r>
            <a:r>
              <a:rPr spc="-1085" dirty="0">
                <a:latin typeface="Courier New"/>
                <a:cs typeface="Courier New"/>
              </a:rPr>
              <a:t> </a:t>
            </a:r>
            <a:r>
              <a:rPr spc="-125" dirty="0"/>
              <a:t>pairs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7763" y="3685545"/>
            <a:ext cx="5951855" cy="88391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241300" algn="l"/>
              </a:tabLst>
            </a:pPr>
            <a:r>
              <a:rPr sz="2800" spc="35" dirty="0">
                <a:latin typeface="Arial"/>
                <a:cs typeface="Arial"/>
              </a:rPr>
              <a:t>It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100" dirty="0">
                <a:latin typeface="Arial"/>
                <a:cs typeface="Arial"/>
              </a:rPr>
              <a:t>multi-class </a:t>
            </a:r>
            <a:r>
              <a:rPr sz="2800" spc="-105" dirty="0">
                <a:latin typeface="Arial"/>
                <a:cs typeface="Arial"/>
              </a:rPr>
              <a:t>classification</a:t>
            </a:r>
            <a:r>
              <a:rPr sz="2800" spc="-29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problem.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8500" algn="l"/>
              </a:tabLst>
            </a:pPr>
            <a:r>
              <a:rPr sz="2400" spc="-175" dirty="0">
                <a:latin typeface="Arial"/>
                <a:cs typeface="Arial"/>
              </a:rPr>
              <a:t>#class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85" dirty="0">
                <a:latin typeface="Arial"/>
                <a:cs typeface="Arial"/>
              </a:rPr>
              <a:t>#unique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chars.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5766" y="2068512"/>
            <a:ext cx="1879632" cy="330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247" y="131726"/>
            <a:ext cx="922707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Train </a:t>
            </a:r>
            <a:r>
              <a:rPr spc="270" dirty="0"/>
              <a:t>an </a:t>
            </a:r>
            <a:r>
              <a:rPr spc="150" dirty="0"/>
              <a:t>RNN </a:t>
            </a:r>
            <a:r>
              <a:rPr spc="260" dirty="0"/>
              <a:t>for </a:t>
            </a:r>
            <a:r>
              <a:rPr spc="295" dirty="0"/>
              <a:t>Text</a:t>
            </a:r>
            <a:r>
              <a:rPr spc="190" dirty="0"/>
              <a:t> </a:t>
            </a:r>
            <a:r>
              <a:rPr spc="250" dirty="0"/>
              <a:t>Prediction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6588" y="1552911"/>
            <a:ext cx="303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4472C4"/>
                </a:solidFill>
                <a:latin typeface="Arial"/>
                <a:cs typeface="Arial"/>
              </a:rPr>
              <a:t>predict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420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9023" y="1164426"/>
            <a:ext cx="8143875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190" dirty="0">
                <a:latin typeface="Arial"/>
                <a:cs typeface="Arial"/>
              </a:rPr>
              <a:t>How </a:t>
            </a:r>
            <a:r>
              <a:rPr sz="2800" b="1" spc="-210" dirty="0">
                <a:latin typeface="Arial"/>
                <a:cs typeface="Arial"/>
              </a:rPr>
              <a:t>do </a:t>
            </a:r>
            <a:r>
              <a:rPr sz="2800" b="1" spc="-130" dirty="0">
                <a:latin typeface="Arial"/>
                <a:cs typeface="Arial"/>
              </a:rPr>
              <a:t>we </a:t>
            </a:r>
            <a:r>
              <a:rPr sz="2800" b="1" spc="-120" dirty="0">
                <a:latin typeface="Arial"/>
                <a:cs typeface="Arial"/>
              </a:rPr>
              <a:t>train </a:t>
            </a:r>
            <a:r>
              <a:rPr sz="2800" b="1" spc="-315" dirty="0">
                <a:latin typeface="Arial"/>
                <a:cs typeface="Arial"/>
              </a:rPr>
              <a:t>such </a:t>
            </a:r>
            <a:r>
              <a:rPr sz="2800" b="1" spc="-190" dirty="0">
                <a:latin typeface="Arial"/>
                <a:cs typeface="Arial"/>
              </a:rPr>
              <a:t>an</a:t>
            </a:r>
            <a:r>
              <a:rPr sz="2800" b="1" spc="-380" dirty="0">
                <a:latin typeface="Arial"/>
                <a:cs typeface="Arial"/>
              </a:rPr>
              <a:t> </a:t>
            </a:r>
            <a:r>
              <a:rPr sz="2800" b="1" spc="-305" dirty="0">
                <a:latin typeface="Arial"/>
                <a:cs typeface="Arial"/>
              </a:rPr>
              <a:t>RNN?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0117" y="6051232"/>
            <a:ext cx="1428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800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375" y="5213687"/>
            <a:ext cx="3103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r>
              <a:rPr sz="2800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Arial"/>
                <a:cs typeface="Arial"/>
              </a:rPr>
              <a:t>(char-level)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8641" y="5729287"/>
            <a:ext cx="171450" cy="314325"/>
          </a:xfrm>
          <a:custGeom>
            <a:avLst/>
            <a:gdLst/>
            <a:ahLst/>
            <a:cxnLst/>
            <a:rect l="l" t="t" r="r" b="b"/>
            <a:pathLst>
              <a:path w="171450" h="314325">
                <a:moveTo>
                  <a:pt x="85725" y="0"/>
                </a:moveTo>
                <a:lnTo>
                  <a:pt x="0" y="171449"/>
                </a:lnTo>
                <a:lnTo>
                  <a:pt x="57150" y="171449"/>
                </a:lnTo>
                <a:lnTo>
                  <a:pt x="57150" y="314324"/>
                </a:lnTo>
                <a:lnTo>
                  <a:pt x="114300" y="314325"/>
                </a:lnTo>
                <a:lnTo>
                  <a:pt x="114300" y="171450"/>
                </a:lnTo>
                <a:lnTo>
                  <a:pt x="171449" y="171450"/>
                </a:lnTo>
                <a:lnTo>
                  <a:pt x="85725" y="0"/>
                </a:lnTo>
                <a:close/>
              </a:path>
              <a:path w="171450" h="314325">
                <a:moveTo>
                  <a:pt x="171449" y="171450"/>
                </a:moveTo>
                <a:lnTo>
                  <a:pt x="114300" y="171450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04565" y="1706885"/>
            <a:ext cx="8029575" cy="2051050"/>
          </a:xfrm>
          <a:custGeom>
            <a:avLst/>
            <a:gdLst/>
            <a:ahLst/>
            <a:cxnLst/>
            <a:rect l="l" t="t" r="r" b="b"/>
            <a:pathLst>
              <a:path w="8029575" h="2051050">
                <a:moveTo>
                  <a:pt x="0" y="2050727"/>
                </a:moveTo>
                <a:lnTo>
                  <a:pt x="8029575" y="2050727"/>
                </a:lnTo>
                <a:lnTo>
                  <a:pt x="8029575" y="0"/>
                </a:lnTo>
                <a:lnTo>
                  <a:pt x="0" y="0"/>
                </a:lnTo>
                <a:lnTo>
                  <a:pt x="0" y="2050727"/>
                </a:lnTo>
                <a:close/>
              </a:path>
            </a:pathLst>
          </a:custGeom>
          <a:solidFill>
            <a:srgbClr val="FFFFFF">
              <a:alpha val="768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29022" y="4835986"/>
            <a:ext cx="8143875" cy="9550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3020" rIns="0" bIns="0" rtlCol="0">
            <a:spAutoFit/>
          </a:bodyPr>
          <a:lstStyle/>
          <a:p>
            <a:pPr marL="90805" marR="224154">
              <a:lnSpc>
                <a:spcPts val="3000"/>
              </a:lnSpc>
              <a:spcBef>
                <a:spcPts val="260"/>
              </a:spcBef>
            </a:pPr>
            <a:r>
              <a:rPr sz="2800" spc="-5" dirty="0">
                <a:latin typeface="Arial"/>
                <a:cs typeface="Arial"/>
              </a:rPr>
              <a:t>If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315" dirty="0">
                <a:latin typeface="Arial"/>
                <a:cs typeface="Arial"/>
              </a:rPr>
              <a:t>RNN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60" dirty="0">
                <a:latin typeface="Arial"/>
                <a:cs typeface="Arial"/>
              </a:rPr>
              <a:t>trained </a:t>
            </a:r>
            <a:r>
              <a:rPr sz="2800" spc="-90" dirty="0">
                <a:latin typeface="Arial"/>
                <a:cs typeface="Arial"/>
              </a:rPr>
              <a:t>on </a:t>
            </a:r>
            <a:r>
              <a:rPr sz="2800" spc="-204" dirty="0">
                <a:latin typeface="Arial"/>
                <a:cs typeface="Arial"/>
              </a:rPr>
              <a:t>Shakespeare’s </a:t>
            </a:r>
            <a:r>
              <a:rPr sz="2800" spc="-135" dirty="0">
                <a:latin typeface="Arial"/>
                <a:cs typeface="Arial"/>
              </a:rPr>
              <a:t>books, </a:t>
            </a:r>
            <a:r>
              <a:rPr sz="2800" spc="-50" dirty="0">
                <a:latin typeface="Arial"/>
                <a:cs typeface="Arial"/>
              </a:rPr>
              <a:t>then</a:t>
            </a:r>
            <a:r>
              <a:rPr sz="2800" spc="-23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25" dirty="0">
                <a:latin typeface="Arial"/>
                <a:cs typeface="Arial"/>
              </a:rPr>
              <a:t>generated </a:t>
            </a:r>
            <a:r>
              <a:rPr sz="2800" spc="-30" dirty="0">
                <a:latin typeface="Arial"/>
                <a:cs typeface="Arial"/>
              </a:rPr>
              <a:t>text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204" dirty="0">
                <a:latin typeface="Arial"/>
                <a:cs typeface="Arial"/>
              </a:rPr>
              <a:t>Shakespeare’s</a:t>
            </a:r>
            <a:r>
              <a:rPr sz="2800" spc="-254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style.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08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141" y="131726"/>
            <a:ext cx="832864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5" dirty="0"/>
              <a:t>Text</a:t>
            </a:r>
            <a:r>
              <a:rPr spc="95" dirty="0"/>
              <a:t> </a:t>
            </a:r>
            <a:r>
              <a:rPr spc="250" dirty="0"/>
              <a:t>Generation</a:t>
            </a:r>
            <a:r>
              <a:rPr lang="en-US" spc="250" dirty="0"/>
              <a:t>#1</a:t>
            </a:r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1201382" y="1042987"/>
            <a:ext cx="9626600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900430">
              <a:lnSpc>
                <a:spcPts val="3220"/>
              </a:lnSpc>
            </a:pPr>
            <a:r>
              <a:rPr sz="2800" b="1" spc="-175" dirty="0">
                <a:latin typeface="Arial"/>
                <a:cs typeface="Arial"/>
              </a:rPr>
              <a:t>Generate </a:t>
            </a:r>
            <a:r>
              <a:rPr sz="2800" b="1" spc="-215" dirty="0">
                <a:latin typeface="Arial"/>
                <a:cs typeface="Arial"/>
              </a:rPr>
              <a:t>baby </a:t>
            </a:r>
            <a:r>
              <a:rPr sz="2800" b="1" spc="-240" dirty="0">
                <a:latin typeface="Arial"/>
                <a:cs typeface="Arial"/>
              </a:rPr>
              <a:t>names </a:t>
            </a:r>
            <a:r>
              <a:rPr sz="2800" b="1" spc="-125" dirty="0">
                <a:latin typeface="Arial"/>
                <a:cs typeface="Arial"/>
              </a:rPr>
              <a:t>(trained </a:t>
            </a:r>
            <a:r>
              <a:rPr sz="2800" b="1" spc="-215" dirty="0">
                <a:latin typeface="Arial"/>
                <a:cs typeface="Arial"/>
              </a:rPr>
              <a:t>on </a:t>
            </a:r>
            <a:r>
              <a:rPr sz="2800" b="1" spc="-135" dirty="0">
                <a:latin typeface="Arial"/>
                <a:cs typeface="Arial"/>
              </a:rPr>
              <a:t>8000 </a:t>
            </a:r>
            <a:r>
              <a:rPr sz="2800" b="1" spc="-215" dirty="0">
                <a:latin typeface="Arial"/>
                <a:cs typeface="Arial"/>
              </a:rPr>
              <a:t>baby</a:t>
            </a:r>
            <a:r>
              <a:rPr sz="2800" b="1" spc="85" dirty="0">
                <a:latin typeface="Arial"/>
                <a:cs typeface="Arial"/>
              </a:rPr>
              <a:t> </a:t>
            </a:r>
            <a:r>
              <a:rPr sz="2800" b="1" spc="-185" dirty="0">
                <a:latin typeface="Arial"/>
                <a:cs typeface="Arial"/>
              </a:rPr>
              <a:t>names).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0123" y="1969777"/>
            <a:ext cx="9468485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Times New Roman"/>
                <a:cs typeface="Times New Roman"/>
              </a:rPr>
              <a:t>Rudi Levette Berice </a:t>
            </a:r>
            <a:r>
              <a:rPr sz="2400" i="1" dirty="0">
                <a:latin typeface="Times New Roman"/>
                <a:cs typeface="Times New Roman"/>
              </a:rPr>
              <a:t>Lussa Hany </a:t>
            </a:r>
            <a:r>
              <a:rPr sz="2400" i="1" spc="-15" dirty="0">
                <a:latin typeface="Times New Roman"/>
                <a:cs typeface="Times New Roman"/>
              </a:rPr>
              <a:t>Mareanne</a:t>
            </a:r>
            <a:r>
              <a:rPr sz="2400" i="1" spc="57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latin typeface="Times New Roman"/>
                <a:cs typeface="Times New Roman"/>
              </a:rPr>
              <a:t>Chrestina</a:t>
            </a:r>
            <a:r>
              <a:rPr sz="2400" i="1" spc="57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Carissy Marylen  Hammine Janye Marlise Jacacrie </a:t>
            </a:r>
            <a:r>
              <a:rPr sz="2400" i="1" spc="-15" dirty="0">
                <a:latin typeface="Times New Roman"/>
                <a:cs typeface="Times New Roman"/>
              </a:rPr>
              <a:t>Hendred </a:t>
            </a:r>
            <a:r>
              <a:rPr sz="2400" i="1" spc="-5" dirty="0">
                <a:latin typeface="Times New Roman"/>
                <a:cs typeface="Times New Roman"/>
              </a:rPr>
              <a:t>Romand Charienna Nenotto Ette  </a:t>
            </a:r>
            <a:r>
              <a:rPr sz="2400" i="1" dirty="0">
                <a:latin typeface="Times New Roman"/>
                <a:cs typeface="Times New Roman"/>
              </a:rPr>
              <a:t>Dorane </a:t>
            </a:r>
            <a:r>
              <a:rPr sz="2400" i="1" spc="-40" dirty="0">
                <a:latin typeface="Times New Roman"/>
                <a:cs typeface="Times New Roman"/>
              </a:rPr>
              <a:t>Wallen </a:t>
            </a:r>
            <a:r>
              <a:rPr sz="2400" i="1" spc="-5" dirty="0">
                <a:latin typeface="Times New Roman"/>
                <a:cs typeface="Times New Roman"/>
              </a:rPr>
              <a:t>Marly Darine Salina Elvyn Ersia Maralena Minoria Ellia  Charmin Antley </a:t>
            </a:r>
            <a:r>
              <a:rPr sz="2400" i="1" spc="-10" dirty="0">
                <a:latin typeface="Times New Roman"/>
                <a:cs typeface="Times New Roman"/>
              </a:rPr>
              <a:t>Nerille </a:t>
            </a:r>
            <a:r>
              <a:rPr sz="2400" i="1" spc="-5" dirty="0">
                <a:latin typeface="Times New Roman"/>
                <a:cs typeface="Times New Roman"/>
              </a:rPr>
              <a:t>Chelon </a:t>
            </a:r>
            <a:r>
              <a:rPr sz="2400" i="1" spc="-40" dirty="0">
                <a:latin typeface="Times New Roman"/>
                <a:cs typeface="Times New Roman"/>
              </a:rPr>
              <a:t>Walmor </a:t>
            </a:r>
            <a:r>
              <a:rPr sz="2400" i="1" spc="-5" dirty="0">
                <a:latin typeface="Times New Roman"/>
                <a:cs typeface="Times New Roman"/>
              </a:rPr>
              <a:t>Evena Jeryly Stachon Charisa Allisa  Anatha Cathanie Geetra Alexie Jerin Cassen Herbett Cossie </a:t>
            </a:r>
            <a:r>
              <a:rPr sz="2400" i="1" spc="-60" dirty="0">
                <a:latin typeface="Times New Roman"/>
                <a:cs typeface="Times New Roman"/>
              </a:rPr>
              <a:t>Velen </a:t>
            </a:r>
            <a:r>
              <a:rPr sz="2400" i="1" spc="-15" dirty="0">
                <a:latin typeface="Times New Roman"/>
                <a:cs typeface="Times New Roman"/>
              </a:rPr>
              <a:t>Daurenge  </a:t>
            </a:r>
            <a:r>
              <a:rPr sz="2400" i="1" spc="-5" dirty="0">
                <a:latin typeface="Times New Roman"/>
                <a:cs typeface="Times New Roman"/>
              </a:rPr>
              <a:t>Robester Shermond </a:t>
            </a:r>
            <a:r>
              <a:rPr sz="2400" i="1" spc="-40" dirty="0">
                <a:latin typeface="Times New Roman"/>
                <a:cs typeface="Times New Roman"/>
              </a:rPr>
              <a:t>Terisa </a:t>
            </a:r>
            <a:r>
              <a:rPr sz="2400" i="1" spc="-5" dirty="0">
                <a:latin typeface="Times New Roman"/>
                <a:cs typeface="Times New Roman"/>
              </a:rPr>
              <a:t>Licia Roselen Ferine Jayn Lusine Charyanne  Sales </a:t>
            </a:r>
            <a:r>
              <a:rPr sz="2400" i="1" dirty="0">
                <a:latin typeface="Times New Roman"/>
                <a:cs typeface="Times New Roman"/>
              </a:rPr>
              <a:t>Sanny </a:t>
            </a:r>
            <a:r>
              <a:rPr sz="2400" i="1" spc="-5" dirty="0">
                <a:latin typeface="Times New Roman"/>
                <a:cs typeface="Times New Roman"/>
              </a:rPr>
              <a:t>Resa </a:t>
            </a:r>
            <a:r>
              <a:rPr sz="2400" i="1" spc="-40" dirty="0">
                <a:latin typeface="Times New Roman"/>
                <a:cs typeface="Times New Roman"/>
              </a:rPr>
              <a:t>Wallon </a:t>
            </a:r>
            <a:r>
              <a:rPr sz="2400" i="1" spc="-5" dirty="0">
                <a:latin typeface="Times New Roman"/>
                <a:cs typeface="Times New Roman"/>
              </a:rPr>
              <a:t>Martine Merus Jelen Candica </a:t>
            </a:r>
            <a:r>
              <a:rPr sz="2400" i="1" spc="-40" dirty="0">
                <a:latin typeface="Times New Roman"/>
                <a:cs typeface="Times New Roman"/>
              </a:rPr>
              <a:t>Wallin </a:t>
            </a:r>
            <a:r>
              <a:rPr sz="2400" i="1" spc="-75" dirty="0">
                <a:latin typeface="Times New Roman"/>
                <a:cs typeface="Times New Roman"/>
              </a:rPr>
              <a:t>Tel </a:t>
            </a:r>
            <a:r>
              <a:rPr sz="2400" i="1" spc="-5" dirty="0">
                <a:latin typeface="Times New Roman"/>
                <a:cs typeface="Times New Roman"/>
              </a:rPr>
              <a:t>Rachene  </a:t>
            </a:r>
            <a:r>
              <a:rPr sz="2400" i="1" spc="-40" dirty="0">
                <a:latin typeface="Times New Roman"/>
                <a:cs typeface="Times New Roman"/>
              </a:rPr>
              <a:t>Tarine </a:t>
            </a:r>
            <a:r>
              <a:rPr sz="2400" i="1" spc="-5" dirty="0">
                <a:latin typeface="Times New Roman"/>
                <a:cs typeface="Times New Roman"/>
              </a:rPr>
              <a:t>Ozila </a:t>
            </a:r>
            <a:r>
              <a:rPr sz="2400" i="1" spc="-10" dirty="0">
                <a:latin typeface="Times New Roman"/>
                <a:cs typeface="Times New Roman"/>
              </a:rPr>
              <a:t>Ketia </a:t>
            </a:r>
            <a:r>
              <a:rPr sz="2400" i="1" dirty="0">
                <a:latin typeface="Times New Roman"/>
                <a:cs typeface="Times New Roman"/>
              </a:rPr>
              <a:t>Shanne </a:t>
            </a:r>
            <a:r>
              <a:rPr sz="2400" i="1" spc="-5" dirty="0">
                <a:latin typeface="Times New Roman"/>
                <a:cs typeface="Times New Roman"/>
              </a:rPr>
              <a:t>Arnande </a:t>
            </a:r>
            <a:r>
              <a:rPr sz="2400" i="1" spc="-15" dirty="0">
                <a:latin typeface="Times New Roman"/>
                <a:cs typeface="Times New Roman"/>
              </a:rPr>
              <a:t>Karella </a:t>
            </a:r>
            <a:r>
              <a:rPr sz="2400" i="1" spc="-5" dirty="0">
                <a:latin typeface="Times New Roman"/>
                <a:cs typeface="Times New Roman"/>
              </a:rPr>
              <a:t>Roselina Alessia Chasty Deland  Berther Geamar Jackein Mellisand </a:t>
            </a:r>
            <a:r>
              <a:rPr sz="2400" i="1" dirty="0">
                <a:latin typeface="Times New Roman"/>
                <a:cs typeface="Times New Roman"/>
              </a:rPr>
              <a:t>Sagdy </a:t>
            </a:r>
            <a:r>
              <a:rPr sz="2400" i="1" spc="-5" dirty="0">
                <a:latin typeface="Times New Roman"/>
                <a:cs typeface="Times New Roman"/>
              </a:rPr>
              <a:t>Nenc Lessie Rasemy Guen Gavi  Milea Anneda </a:t>
            </a:r>
            <a:r>
              <a:rPr sz="2400" i="1" spc="-15" dirty="0">
                <a:latin typeface="Times New Roman"/>
                <a:cs typeface="Times New Roman"/>
              </a:rPr>
              <a:t>Margoris </a:t>
            </a:r>
            <a:r>
              <a:rPr sz="2400" i="1" spc="-5" dirty="0">
                <a:latin typeface="Times New Roman"/>
                <a:cs typeface="Times New Roman"/>
              </a:rPr>
              <a:t>Janin Rodelin Zeanna Elyne Janah Ferzina Susta  Pey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Castina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1979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86003" y="1739717"/>
            <a:ext cx="6787881" cy="4847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1382" y="1042987"/>
            <a:ext cx="9626600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175" dirty="0">
                <a:latin typeface="Arial"/>
                <a:cs typeface="Arial"/>
              </a:rPr>
              <a:t>Generate </a:t>
            </a:r>
            <a:r>
              <a:rPr sz="2800" b="1" spc="-540" dirty="0">
                <a:latin typeface="Arial"/>
                <a:cs typeface="Arial"/>
              </a:rPr>
              <a:t>C </a:t>
            </a:r>
            <a:r>
              <a:rPr sz="2800" b="1" spc="-245" dirty="0">
                <a:latin typeface="Arial"/>
                <a:cs typeface="Arial"/>
              </a:rPr>
              <a:t>code </a:t>
            </a:r>
            <a:r>
              <a:rPr sz="2800" b="1" spc="-125" dirty="0">
                <a:latin typeface="Arial"/>
                <a:cs typeface="Arial"/>
              </a:rPr>
              <a:t>(trained </a:t>
            </a:r>
            <a:r>
              <a:rPr sz="2800" b="1" spc="-215" dirty="0">
                <a:latin typeface="Arial"/>
                <a:cs typeface="Arial"/>
              </a:rPr>
              <a:t>on </a:t>
            </a:r>
            <a:r>
              <a:rPr sz="2800" b="1" spc="-265" dirty="0">
                <a:latin typeface="Arial"/>
                <a:cs typeface="Arial"/>
              </a:rPr>
              <a:t>Linux </a:t>
            </a:r>
            <a:r>
              <a:rPr sz="2800" b="1" spc="-260" dirty="0">
                <a:latin typeface="Arial"/>
                <a:cs typeface="Arial"/>
              </a:rPr>
              <a:t>source</a:t>
            </a:r>
            <a:r>
              <a:rPr sz="2800" b="1" spc="100" dirty="0">
                <a:latin typeface="Arial"/>
                <a:cs typeface="Arial"/>
              </a:rPr>
              <a:t> </a:t>
            </a:r>
            <a:r>
              <a:rPr sz="2800" b="1" spc="-180" dirty="0">
                <a:latin typeface="Arial"/>
                <a:cs typeface="Arial"/>
              </a:rPr>
              <a:t>code).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72E638D-4121-E44B-A0F2-C3489093CD4E}"/>
              </a:ext>
            </a:extLst>
          </p:cNvPr>
          <p:cNvSpPr txBox="1">
            <a:spLocks/>
          </p:cNvSpPr>
          <p:nvPr/>
        </p:nvSpPr>
        <p:spPr>
          <a:xfrm>
            <a:off x="726141" y="193281"/>
            <a:ext cx="8328641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95" dirty="0"/>
              <a:t>Text</a:t>
            </a:r>
            <a:r>
              <a:rPr lang="en-US" spc="95" dirty="0"/>
              <a:t> </a:t>
            </a:r>
            <a:r>
              <a:rPr lang="en-US" spc="250" dirty="0"/>
              <a:t>Generation#2</a:t>
            </a:r>
          </a:p>
        </p:txBody>
      </p:sp>
    </p:spTree>
    <p:extLst>
      <p:ext uri="{BB962C8B-B14F-4D97-AF65-F5344CB8AC3E}">
        <p14:creationId xmlns:p14="http://schemas.microsoft.com/office/powerpoint/2010/main" val="308359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74027" y="189055"/>
            <a:ext cx="591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95" dirty="0"/>
              <a:t>Text</a:t>
            </a:r>
            <a:r>
              <a:rPr lang="en-US" spc="95" dirty="0"/>
              <a:t> </a:t>
            </a:r>
            <a:r>
              <a:rPr lang="en-US" spc="250" dirty="0"/>
              <a:t>Generation#3</a:t>
            </a:r>
            <a:endParaRPr spc="250" dirty="0"/>
          </a:p>
        </p:txBody>
      </p:sp>
      <p:sp>
        <p:nvSpPr>
          <p:cNvPr id="3" name="object 3"/>
          <p:cNvSpPr/>
          <p:nvPr/>
        </p:nvSpPr>
        <p:spPr>
          <a:xfrm>
            <a:off x="1651373" y="1671638"/>
            <a:ext cx="8889250" cy="4997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1382" y="1042987"/>
            <a:ext cx="9626600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175" dirty="0">
                <a:latin typeface="Arial"/>
                <a:cs typeface="Arial"/>
              </a:rPr>
              <a:t>Generate </a:t>
            </a:r>
            <a:r>
              <a:rPr sz="2800" b="1" spc="-225" dirty="0">
                <a:latin typeface="Arial"/>
                <a:cs typeface="Arial"/>
              </a:rPr>
              <a:t>academic </a:t>
            </a:r>
            <a:r>
              <a:rPr sz="2800" b="1" spc="-175" dirty="0">
                <a:latin typeface="Arial"/>
                <a:cs typeface="Arial"/>
              </a:rPr>
              <a:t>articles </a:t>
            </a:r>
            <a:r>
              <a:rPr sz="2800" b="1" spc="-305" dirty="0">
                <a:latin typeface="Arial"/>
                <a:cs typeface="Arial"/>
              </a:rPr>
              <a:t>(LaTeX </a:t>
            </a:r>
            <a:r>
              <a:rPr sz="2800" b="1" spc="-260" dirty="0">
                <a:latin typeface="Arial"/>
                <a:cs typeface="Arial"/>
              </a:rPr>
              <a:t>source</a:t>
            </a:r>
            <a:r>
              <a:rPr sz="2800" b="1" spc="-310" dirty="0">
                <a:latin typeface="Arial"/>
                <a:cs typeface="Arial"/>
              </a:rPr>
              <a:t> </a:t>
            </a:r>
            <a:r>
              <a:rPr sz="2800" b="1" spc="-135" dirty="0">
                <a:latin typeface="Arial"/>
                <a:cs typeface="Arial"/>
              </a:rPr>
              <a:t>files).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58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9035" y="1006632"/>
            <a:ext cx="73331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355" dirty="0">
                <a:latin typeface="Times New Roman"/>
                <a:cs typeface="Times New Roman"/>
              </a:rPr>
              <a:t>Image Captioning</a:t>
            </a:r>
            <a:endParaRPr sz="4400" dirty="0">
              <a:latin typeface="Times New Roman"/>
              <a:cs typeface="Times New Roman"/>
            </a:endParaRP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DED4C88-8A7B-9547-A20B-3885BEFB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43" y="1950196"/>
            <a:ext cx="2222127" cy="41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9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Simple / Vanilla RNN</a:t>
            </a:r>
          </a:p>
          <a:p>
            <a:pPr lvl="1"/>
            <a:r>
              <a:rPr lang="en-US" dirty="0"/>
              <a:t>Long Short Term Memory (LSTM)</a:t>
            </a:r>
          </a:p>
          <a:p>
            <a:pPr lvl="1"/>
            <a:r>
              <a:rPr lang="en-US" dirty="0"/>
              <a:t>Making RNNs More Effective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549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/>
              <a:t>Image</a:t>
            </a:r>
            <a:r>
              <a:rPr sz="4000" spc="-210" dirty="0"/>
              <a:t> </a:t>
            </a:r>
            <a:r>
              <a:rPr sz="4000" spc="-190" dirty="0"/>
              <a:t>Captioning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3154679" y="1621536"/>
            <a:ext cx="5873496" cy="3285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434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549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/>
              <a:t>Image</a:t>
            </a:r>
            <a:r>
              <a:rPr sz="4000" spc="-210" dirty="0"/>
              <a:t> </a:t>
            </a:r>
            <a:r>
              <a:rPr sz="4000" spc="-190" dirty="0"/>
              <a:t>Captioning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3154679" y="1621536"/>
            <a:ext cx="5873496" cy="3285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2651" y="3477563"/>
            <a:ext cx="2653030" cy="1256665"/>
          </a:xfrm>
          <a:custGeom>
            <a:avLst/>
            <a:gdLst/>
            <a:ahLst/>
            <a:cxnLst/>
            <a:rect l="l" t="t" r="r" b="b"/>
            <a:pathLst>
              <a:path w="2653029" h="1256664">
                <a:moveTo>
                  <a:pt x="0" y="0"/>
                </a:moveTo>
                <a:lnTo>
                  <a:pt x="2652909" y="0"/>
                </a:lnTo>
                <a:lnTo>
                  <a:pt x="2652909" y="1256073"/>
                </a:lnTo>
                <a:lnTo>
                  <a:pt x="0" y="1256073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50741" y="5041900"/>
            <a:ext cx="6434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275" dirty="0">
                <a:solidFill>
                  <a:srgbClr val="FF0000"/>
                </a:solidFill>
                <a:latin typeface="Arial"/>
                <a:cs typeface="Arial"/>
              </a:rPr>
              <a:t>Convolutional </a:t>
            </a:r>
            <a:r>
              <a:rPr sz="4000" b="1" spc="-229" dirty="0">
                <a:solidFill>
                  <a:srgbClr val="FF0000"/>
                </a:solidFill>
                <a:latin typeface="Arial"/>
                <a:cs typeface="Arial"/>
              </a:rPr>
              <a:t>Neural</a:t>
            </a:r>
            <a:r>
              <a:rPr sz="4000" b="1" spc="-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spc="-195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67010" y="1252933"/>
            <a:ext cx="3879850" cy="3756025"/>
          </a:xfrm>
          <a:custGeom>
            <a:avLst/>
            <a:gdLst/>
            <a:ahLst/>
            <a:cxnLst/>
            <a:rect l="l" t="t" r="r" b="b"/>
            <a:pathLst>
              <a:path w="3879850" h="3756025">
                <a:moveTo>
                  <a:pt x="0" y="0"/>
                </a:moveTo>
                <a:lnTo>
                  <a:pt x="3879389" y="0"/>
                </a:lnTo>
                <a:lnTo>
                  <a:pt x="3879389" y="3755422"/>
                </a:lnTo>
                <a:lnTo>
                  <a:pt x="0" y="3755422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47019" y="1338579"/>
            <a:ext cx="210185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-545" dirty="0">
                <a:solidFill>
                  <a:srgbClr val="38761D"/>
                </a:solidFill>
                <a:latin typeface="Arial"/>
                <a:cs typeface="Arial"/>
              </a:rPr>
              <a:t>R</a:t>
            </a:r>
            <a:r>
              <a:rPr sz="4000" b="1" spc="-375" dirty="0">
                <a:solidFill>
                  <a:srgbClr val="38761D"/>
                </a:solidFill>
                <a:latin typeface="Arial"/>
                <a:cs typeface="Arial"/>
              </a:rPr>
              <a:t>e</a:t>
            </a:r>
            <a:r>
              <a:rPr sz="4000" b="1" spc="-555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4000" b="1" spc="-295" dirty="0">
                <a:solidFill>
                  <a:srgbClr val="38761D"/>
                </a:solidFill>
                <a:latin typeface="Arial"/>
                <a:cs typeface="Arial"/>
              </a:rPr>
              <a:t>u</a:t>
            </a:r>
            <a:r>
              <a:rPr sz="4000" b="1" spc="-135" dirty="0">
                <a:solidFill>
                  <a:srgbClr val="38761D"/>
                </a:solidFill>
                <a:latin typeface="Arial"/>
                <a:cs typeface="Arial"/>
              </a:rPr>
              <a:t>r</a:t>
            </a:r>
            <a:r>
              <a:rPr sz="4000" b="1" spc="-180" dirty="0">
                <a:solidFill>
                  <a:srgbClr val="38761D"/>
                </a:solidFill>
                <a:latin typeface="Arial"/>
                <a:cs typeface="Arial"/>
              </a:rPr>
              <a:t>r</a:t>
            </a:r>
            <a:r>
              <a:rPr sz="4000" b="1" spc="-220" dirty="0">
                <a:solidFill>
                  <a:srgbClr val="38761D"/>
                </a:solidFill>
                <a:latin typeface="Arial"/>
                <a:cs typeface="Arial"/>
              </a:rPr>
              <a:t>e</a:t>
            </a:r>
            <a:r>
              <a:rPr sz="4000" b="1" spc="-33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4000" b="1" spc="45" dirty="0">
                <a:solidFill>
                  <a:srgbClr val="38761D"/>
                </a:solidFill>
                <a:latin typeface="Arial"/>
                <a:cs typeface="Arial"/>
              </a:rPr>
              <a:t>t  </a:t>
            </a:r>
            <a:r>
              <a:rPr sz="4000" b="1" spc="-229" dirty="0">
                <a:solidFill>
                  <a:srgbClr val="38761D"/>
                </a:solidFill>
                <a:latin typeface="Arial"/>
                <a:cs typeface="Arial"/>
              </a:rPr>
              <a:t>Neural  </a:t>
            </a:r>
            <a:r>
              <a:rPr sz="4000" b="1" spc="-195" dirty="0">
                <a:solidFill>
                  <a:srgbClr val="38761D"/>
                </a:solidFill>
                <a:latin typeface="Arial"/>
                <a:cs typeface="Arial"/>
              </a:rPr>
              <a:t>Network</a:t>
            </a:r>
            <a:endParaRPr sz="4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308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71" y="216407"/>
            <a:ext cx="1167384" cy="5986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0990" y="334331"/>
            <a:ext cx="2358390" cy="76200"/>
          </a:xfrm>
          <a:custGeom>
            <a:avLst/>
            <a:gdLst/>
            <a:ahLst/>
            <a:cxnLst/>
            <a:rect l="l" t="t" r="r" b="b"/>
            <a:pathLst>
              <a:path w="23583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2358390" h="76200">
                <a:moveTo>
                  <a:pt x="76200" y="28574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4"/>
                </a:lnTo>
                <a:lnTo>
                  <a:pt x="76200" y="28574"/>
                </a:lnTo>
                <a:close/>
              </a:path>
              <a:path w="2358390" h="76200">
                <a:moveTo>
                  <a:pt x="76200" y="47624"/>
                </a:moveTo>
                <a:lnTo>
                  <a:pt x="63500" y="47625"/>
                </a:lnTo>
                <a:lnTo>
                  <a:pt x="76200" y="47625"/>
                </a:lnTo>
                <a:close/>
              </a:path>
              <a:path w="2358390" h="76200">
                <a:moveTo>
                  <a:pt x="2358393" y="28573"/>
                </a:moveTo>
                <a:lnTo>
                  <a:pt x="76200" y="28574"/>
                </a:lnTo>
                <a:lnTo>
                  <a:pt x="76200" y="47624"/>
                </a:lnTo>
                <a:lnTo>
                  <a:pt x="2358393" y="47623"/>
                </a:lnTo>
                <a:lnTo>
                  <a:pt x="2358393" y="2857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18559" y="335279"/>
            <a:ext cx="2517648" cy="1780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9052" y="120395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This </a:t>
            </a:r>
            <a:r>
              <a:rPr sz="800" u="sng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800" spc="-4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800" spc="-4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800" u="sng" spc="-1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CC0 </a:t>
            </a:r>
            <a:r>
              <a:rPr sz="8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public</a:t>
            </a:r>
            <a:r>
              <a:rPr sz="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8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domain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91" y="5619751"/>
            <a:ext cx="1498600" cy="695325"/>
          </a:xfrm>
          <a:prstGeom prst="rect">
            <a:avLst/>
          </a:prstGeom>
          <a:solidFill>
            <a:srgbClr val="F4CCCC">
              <a:alpha val="51759"/>
            </a:srgbClr>
          </a:solidFill>
          <a:ln w="190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5310"/>
              </a:lnSpc>
            </a:pPr>
            <a:r>
              <a:rPr sz="4800" b="1" spc="-56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7141" y="2489708"/>
            <a:ext cx="3280410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b="1" spc="-195" dirty="0">
                <a:latin typeface="Arial"/>
                <a:cs typeface="Arial"/>
              </a:rPr>
              <a:t>Transfer </a:t>
            </a:r>
            <a:r>
              <a:rPr sz="2400" b="1" spc="-140" dirty="0">
                <a:latin typeface="Arial"/>
                <a:cs typeface="Arial"/>
              </a:rPr>
              <a:t>learning</a:t>
            </a:r>
            <a:r>
              <a:rPr sz="2400" spc="-140" dirty="0">
                <a:latin typeface="Arial"/>
                <a:cs typeface="Arial"/>
              </a:rPr>
              <a:t>: </a:t>
            </a:r>
            <a:r>
              <a:rPr sz="2400" spc="-254" dirty="0">
                <a:latin typeface="Arial"/>
                <a:cs typeface="Arial"/>
              </a:rPr>
              <a:t>Take  </a:t>
            </a:r>
            <a:r>
              <a:rPr sz="2400" spc="-280" dirty="0">
                <a:latin typeface="Arial"/>
                <a:cs typeface="Arial"/>
              </a:rPr>
              <a:t>CNN </a:t>
            </a:r>
            <a:r>
              <a:rPr sz="2400" spc="-50" dirty="0">
                <a:latin typeface="Arial"/>
                <a:cs typeface="Arial"/>
              </a:rPr>
              <a:t>trained </a:t>
            </a:r>
            <a:r>
              <a:rPr sz="2400" spc="-75" dirty="0">
                <a:latin typeface="Arial"/>
                <a:cs typeface="Arial"/>
              </a:rPr>
              <a:t>on</a:t>
            </a:r>
            <a:r>
              <a:rPr sz="2400" spc="-51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ImageNet,  </a:t>
            </a:r>
            <a:r>
              <a:rPr sz="2400" spc="-105" dirty="0">
                <a:latin typeface="Arial"/>
                <a:cs typeface="Arial"/>
              </a:rPr>
              <a:t>chop </a:t>
            </a:r>
            <a:r>
              <a:rPr sz="2400" spc="10" dirty="0">
                <a:latin typeface="Arial"/>
                <a:cs typeface="Arial"/>
              </a:rPr>
              <a:t>off </a:t>
            </a:r>
            <a:r>
              <a:rPr sz="2400" spc="-85" dirty="0">
                <a:latin typeface="Arial"/>
                <a:cs typeface="Arial"/>
              </a:rPr>
              <a:t>last</a:t>
            </a:r>
            <a:r>
              <a:rPr sz="2400" spc="-31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541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71" y="216407"/>
            <a:ext cx="1167384" cy="5986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0990" y="334331"/>
            <a:ext cx="2358390" cy="76200"/>
          </a:xfrm>
          <a:custGeom>
            <a:avLst/>
            <a:gdLst/>
            <a:ahLst/>
            <a:cxnLst/>
            <a:rect l="l" t="t" r="r" b="b"/>
            <a:pathLst>
              <a:path w="23583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2358390" h="76200">
                <a:moveTo>
                  <a:pt x="76200" y="28574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4"/>
                </a:lnTo>
                <a:lnTo>
                  <a:pt x="76200" y="28574"/>
                </a:lnTo>
                <a:close/>
              </a:path>
              <a:path w="2358390" h="76200">
                <a:moveTo>
                  <a:pt x="76200" y="47624"/>
                </a:moveTo>
                <a:lnTo>
                  <a:pt x="63500" y="47625"/>
                </a:lnTo>
                <a:lnTo>
                  <a:pt x="76200" y="47625"/>
                </a:lnTo>
                <a:close/>
              </a:path>
              <a:path w="2358390" h="76200">
                <a:moveTo>
                  <a:pt x="2358393" y="28573"/>
                </a:moveTo>
                <a:lnTo>
                  <a:pt x="76200" y="28574"/>
                </a:lnTo>
                <a:lnTo>
                  <a:pt x="76200" y="47624"/>
                </a:lnTo>
                <a:lnTo>
                  <a:pt x="2358393" y="47623"/>
                </a:lnTo>
                <a:lnTo>
                  <a:pt x="2358393" y="2857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18559" y="335279"/>
            <a:ext cx="2517648" cy="1780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9052" y="120395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This </a:t>
            </a:r>
            <a:r>
              <a:rPr sz="800" u="sng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800" spc="-4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800" spc="-4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800" u="sng" spc="-1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CC0 </a:t>
            </a:r>
            <a:r>
              <a:rPr sz="8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public</a:t>
            </a:r>
            <a:r>
              <a:rPr sz="800" u="sng" spc="-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8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domain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295" y="5629762"/>
            <a:ext cx="1231265" cy="571500"/>
          </a:xfrm>
          <a:custGeom>
            <a:avLst/>
            <a:gdLst/>
            <a:ahLst/>
            <a:cxnLst/>
            <a:rect l="l" t="t" r="r" b="b"/>
            <a:pathLst>
              <a:path w="1231265" h="571500">
                <a:moveTo>
                  <a:pt x="0" y="0"/>
                </a:moveTo>
                <a:lnTo>
                  <a:pt x="1230695" y="0"/>
                </a:lnTo>
                <a:lnTo>
                  <a:pt x="1230695" y="570994"/>
                </a:lnTo>
                <a:lnTo>
                  <a:pt x="0" y="5709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32175" y="4152244"/>
            <a:ext cx="682625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105" dirty="0">
                <a:latin typeface="Arial"/>
                <a:cs typeface="Arial"/>
              </a:rPr>
              <a:t>x0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19740000">
            <a:off x="6170300" y="5478304"/>
            <a:ext cx="1148392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sz="2500" spc="-400" dirty="0">
                <a:latin typeface="Arial"/>
                <a:cs typeface="Arial"/>
              </a:rPr>
              <a:t>&lt;S</a:t>
            </a:r>
            <a:r>
              <a:rPr sz="3750" spc="-600" baseline="1111" dirty="0">
                <a:latin typeface="Arial"/>
                <a:cs typeface="Arial"/>
              </a:rPr>
              <a:t>TA</a:t>
            </a:r>
            <a:r>
              <a:rPr sz="3750" spc="-600" baseline="2222" dirty="0">
                <a:latin typeface="Arial"/>
                <a:cs typeface="Arial"/>
              </a:rPr>
              <a:t>RT&gt;</a:t>
            </a:r>
            <a:endParaRPr sz="3750" baseline="222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00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50E7DA6D-444F-0342-915F-03239232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37" y="80682"/>
            <a:ext cx="8551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4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52B6D37-8F7A-BC48-9359-3208042F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69" y="0"/>
            <a:ext cx="10809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76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D4AEA6A-610D-2F4D-9BBC-40F11551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0" y="0"/>
            <a:ext cx="11389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06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8956355-6CEE-7149-AC5E-73E52D45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33"/>
            <a:ext cx="12192000" cy="679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25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7CCF987-C123-5846-9F10-907C72B3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52450"/>
            <a:ext cx="112014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73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5B758DD-43A6-FB45-B5FC-96F1A560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482600"/>
            <a:ext cx="112903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3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RNN Applications</a:t>
            </a:r>
          </a:p>
          <a:p>
            <a:pPr lvl="1"/>
            <a:r>
              <a:rPr lang="en-US" dirty="0"/>
              <a:t>Text generation (many to one)</a:t>
            </a:r>
          </a:p>
          <a:p>
            <a:pPr lvl="1"/>
            <a:r>
              <a:rPr lang="en-US" dirty="0"/>
              <a:t>Image Captioning (one to many)</a:t>
            </a:r>
          </a:p>
          <a:p>
            <a:pPr lvl="1"/>
            <a:r>
              <a:rPr lang="en-US" dirty="0"/>
              <a:t>Neural Machine Translation (many to many - Seq2Seq)</a:t>
            </a:r>
          </a:p>
          <a:p>
            <a:r>
              <a:rPr lang="en-US" dirty="0"/>
              <a:t>Attention with RNN</a:t>
            </a:r>
          </a:p>
          <a:p>
            <a:r>
              <a:rPr lang="en-US" dirty="0"/>
              <a:t>Self-attention with RNN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120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60" dirty="0"/>
              <a:t>Image </a:t>
            </a:r>
            <a:r>
              <a:rPr sz="4000" spc="-180" dirty="0"/>
              <a:t>Captioning: </a:t>
            </a:r>
            <a:r>
              <a:rPr sz="4000" spc="-295" dirty="0"/>
              <a:t>Example</a:t>
            </a:r>
            <a:r>
              <a:rPr sz="4000" spc="-190" dirty="0"/>
              <a:t> </a:t>
            </a:r>
            <a:r>
              <a:rPr sz="4000" spc="-285" dirty="0"/>
              <a:t>Results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56615" y="1179575"/>
            <a:ext cx="2484120" cy="182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7649" y="3100323"/>
            <a:ext cx="212090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i="1" spc="-145" dirty="0">
                <a:latin typeface="Arial"/>
                <a:cs typeface="Arial"/>
              </a:rPr>
              <a:t>A </a:t>
            </a:r>
            <a:r>
              <a:rPr sz="1600" i="1" spc="-45" dirty="0">
                <a:latin typeface="Arial"/>
                <a:cs typeface="Arial"/>
              </a:rPr>
              <a:t>cat </a:t>
            </a:r>
            <a:r>
              <a:rPr sz="1600" i="1" spc="-25" dirty="0">
                <a:latin typeface="Arial"/>
                <a:cs typeface="Arial"/>
              </a:rPr>
              <a:t>sitting </a:t>
            </a:r>
            <a:r>
              <a:rPr sz="1600" i="1" spc="-70" dirty="0">
                <a:latin typeface="Arial"/>
                <a:cs typeface="Arial"/>
              </a:rPr>
              <a:t>on a</a:t>
            </a:r>
            <a:r>
              <a:rPr sz="1600" i="1" spc="-140" dirty="0">
                <a:latin typeface="Arial"/>
                <a:cs typeface="Arial"/>
              </a:rPr>
              <a:t> </a:t>
            </a:r>
            <a:r>
              <a:rPr sz="1600" i="1" spc="-90" dirty="0">
                <a:latin typeface="Arial"/>
                <a:cs typeface="Arial"/>
              </a:rPr>
              <a:t>suitcase  </a:t>
            </a:r>
            <a:r>
              <a:rPr sz="1600" i="1" spc="-70" dirty="0">
                <a:latin typeface="Arial"/>
                <a:cs typeface="Arial"/>
              </a:rPr>
              <a:t>on </a:t>
            </a:r>
            <a:r>
              <a:rPr sz="1600" i="1" spc="-35" dirty="0">
                <a:latin typeface="Arial"/>
                <a:cs typeface="Arial"/>
              </a:rPr>
              <a:t>the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floor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90672" y="1179575"/>
            <a:ext cx="2740152" cy="1825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02553" y="3100323"/>
            <a:ext cx="1964689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i="1" spc="-145" dirty="0">
                <a:latin typeface="Arial"/>
                <a:cs typeface="Arial"/>
              </a:rPr>
              <a:t>A </a:t>
            </a:r>
            <a:r>
              <a:rPr sz="1600" i="1" spc="-45" dirty="0">
                <a:latin typeface="Arial"/>
                <a:cs typeface="Arial"/>
              </a:rPr>
              <a:t>cat </a:t>
            </a:r>
            <a:r>
              <a:rPr sz="1600" i="1" spc="-90" dirty="0">
                <a:latin typeface="Arial"/>
                <a:cs typeface="Arial"/>
              </a:rPr>
              <a:t>is </a:t>
            </a:r>
            <a:r>
              <a:rPr sz="1600" i="1" spc="-25" dirty="0">
                <a:latin typeface="Arial"/>
                <a:cs typeface="Arial"/>
              </a:rPr>
              <a:t>sitting </a:t>
            </a:r>
            <a:r>
              <a:rPr sz="1600" i="1" spc="-70" dirty="0">
                <a:latin typeface="Arial"/>
                <a:cs typeface="Arial"/>
              </a:rPr>
              <a:t>on a</a:t>
            </a:r>
            <a:r>
              <a:rPr sz="1600" i="1" spc="-135" dirty="0">
                <a:latin typeface="Arial"/>
                <a:cs typeface="Arial"/>
              </a:rPr>
              <a:t> </a:t>
            </a:r>
            <a:r>
              <a:rPr sz="1600" i="1" spc="-40" dirty="0">
                <a:latin typeface="Arial"/>
                <a:cs typeface="Arial"/>
              </a:rPr>
              <a:t>tree  </a:t>
            </a:r>
            <a:r>
              <a:rPr sz="1600" i="1" spc="-70" dirty="0">
                <a:latin typeface="Arial"/>
                <a:cs typeface="Arial"/>
              </a:rPr>
              <a:t>branch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0864" y="1179575"/>
            <a:ext cx="2737104" cy="1825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60090" y="3100323"/>
            <a:ext cx="235966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i="1" spc="-145" dirty="0">
                <a:latin typeface="Arial"/>
                <a:cs typeface="Arial"/>
              </a:rPr>
              <a:t>A </a:t>
            </a:r>
            <a:r>
              <a:rPr sz="1600" i="1" spc="-70" dirty="0">
                <a:latin typeface="Arial"/>
                <a:cs typeface="Arial"/>
              </a:rPr>
              <a:t>dog </a:t>
            </a:r>
            <a:r>
              <a:rPr sz="1600" i="1" spc="-90" dirty="0">
                <a:latin typeface="Arial"/>
                <a:cs typeface="Arial"/>
              </a:rPr>
              <a:t>is </a:t>
            </a:r>
            <a:r>
              <a:rPr sz="1600" i="1" spc="-50" dirty="0">
                <a:latin typeface="Arial"/>
                <a:cs typeface="Arial"/>
              </a:rPr>
              <a:t>running </a:t>
            </a:r>
            <a:r>
              <a:rPr sz="1600" i="1" spc="-35" dirty="0">
                <a:latin typeface="Arial"/>
                <a:cs typeface="Arial"/>
              </a:rPr>
              <a:t>in the</a:t>
            </a:r>
            <a:r>
              <a:rPr sz="1600" i="1" spc="-145" dirty="0">
                <a:latin typeface="Arial"/>
                <a:cs typeface="Arial"/>
              </a:rPr>
              <a:t> </a:t>
            </a:r>
            <a:r>
              <a:rPr sz="1600" i="1" spc="-95" dirty="0">
                <a:latin typeface="Arial"/>
                <a:cs typeface="Arial"/>
              </a:rPr>
              <a:t>grass  </a:t>
            </a:r>
            <a:r>
              <a:rPr sz="1600" i="1" spc="5" dirty="0">
                <a:latin typeface="Arial"/>
                <a:cs typeface="Arial"/>
              </a:rPr>
              <a:t>with </a:t>
            </a:r>
            <a:r>
              <a:rPr sz="1600" i="1" spc="-70" dirty="0">
                <a:latin typeface="Arial"/>
                <a:cs typeface="Arial"/>
              </a:rPr>
              <a:t>a</a:t>
            </a:r>
            <a:r>
              <a:rPr sz="1600" i="1" spc="-175" dirty="0">
                <a:latin typeface="Arial"/>
                <a:cs typeface="Arial"/>
              </a:rPr>
              <a:t> </a:t>
            </a:r>
            <a:r>
              <a:rPr sz="1600" i="1" spc="-65" dirty="0">
                <a:latin typeface="Arial"/>
                <a:cs typeface="Arial"/>
              </a:rPr>
              <a:t>frisbee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73895" y="1179575"/>
            <a:ext cx="2737104" cy="1825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84595" y="3100323"/>
            <a:ext cx="234061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i="1" spc="-145" dirty="0">
                <a:latin typeface="Arial"/>
                <a:cs typeface="Arial"/>
              </a:rPr>
              <a:t>A </a:t>
            </a:r>
            <a:r>
              <a:rPr sz="1600" i="1" spc="-30" dirty="0">
                <a:latin typeface="Arial"/>
                <a:cs typeface="Arial"/>
              </a:rPr>
              <a:t>white </a:t>
            </a:r>
            <a:r>
              <a:rPr sz="1600" i="1" spc="-60" dirty="0">
                <a:latin typeface="Arial"/>
                <a:cs typeface="Arial"/>
              </a:rPr>
              <a:t>teddy </a:t>
            </a:r>
            <a:r>
              <a:rPr sz="1600" i="1" spc="-65" dirty="0">
                <a:latin typeface="Arial"/>
                <a:cs typeface="Arial"/>
              </a:rPr>
              <a:t>bear </a:t>
            </a:r>
            <a:r>
              <a:rPr sz="1600" i="1" spc="-25" dirty="0">
                <a:latin typeface="Arial"/>
                <a:cs typeface="Arial"/>
              </a:rPr>
              <a:t>sitting</a:t>
            </a:r>
            <a:r>
              <a:rPr sz="1600" i="1" spc="-120" dirty="0">
                <a:latin typeface="Arial"/>
                <a:cs typeface="Arial"/>
              </a:rPr>
              <a:t> </a:t>
            </a:r>
            <a:r>
              <a:rPr sz="1600" i="1" spc="-35" dirty="0">
                <a:latin typeface="Arial"/>
                <a:cs typeface="Arial"/>
              </a:rPr>
              <a:t>in  the</a:t>
            </a:r>
            <a:r>
              <a:rPr sz="1600" i="1" spc="-90" dirty="0">
                <a:latin typeface="Arial"/>
                <a:cs typeface="Arial"/>
              </a:rPr>
              <a:t> </a:t>
            </a:r>
            <a:r>
              <a:rPr sz="1600" i="1" spc="-95" dirty="0">
                <a:latin typeface="Arial"/>
                <a:cs typeface="Arial"/>
              </a:rPr>
              <a:t>grass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6615" y="3837432"/>
            <a:ext cx="2484120" cy="16550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0666" y="5587491"/>
            <a:ext cx="223012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i="1" spc="-120" dirty="0">
                <a:latin typeface="Arial"/>
                <a:cs typeface="Arial"/>
              </a:rPr>
              <a:t>Two </a:t>
            </a:r>
            <a:r>
              <a:rPr sz="1600" i="1" spc="-80" dirty="0">
                <a:latin typeface="Arial"/>
                <a:cs typeface="Arial"/>
              </a:rPr>
              <a:t>people </a:t>
            </a:r>
            <a:r>
              <a:rPr sz="1600" i="1" spc="-40" dirty="0">
                <a:latin typeface="Arial"/>
                <a:cs typeface="Arial"/>
              </a:rPr>
              <a:t>walking </a:t>
            </a:r>
            <a:r>
              <a:rPr sz="1600" i="1" spc="-70" dirty="0">
                <a:latin typeface="Arial"/>
                <a:cs typeface="Arial"/>
              </a:rPr>
              <a:t>on</a:t>
            </a:r>
            <a:r>
              <a:rPr sz="1600" i="1" spc="-135" dirty="0">
                <a:latin typeface="Arial"/>
                <a:cs typeface="Arial"/>
              </a:rPr>
              <a:t> </a:t>
            </a:r>
            <a:r>
              <a:rPr sz="1600" i="1" spc="-35" dirty="0">
                <a:latin typeface="Arial"/>
                <a:cs typeface="Arial"/>
              </a:rPr>
              <a:t>the  </a:t>
            </a:r>
            <a:r>
              <a:rPr sz="1600" i="1" spc="-95" dirty="0">
                <a:latin typeface="Arial"/>
                <a:cs typeface="Arial"/>
              </a:rPr>
              <a:t>beach </a:t>
            </a:r>
            <a:r>
              <a:rPr sz="1600" i="1" spc="5" dirty="0">
                <a:latin typeface="Arial"/>
                <a:cs typeface="Arial"/>
              </a:rPr>
              <a:t>with</a:t>
            </a:r>
            <a:r>
              <a:rPr sz="1600" i="1" spc="-80" dirty="0">
                <a:latin typeface="Arial"/>
                <a:cs typeface="Arial"/>
              </a:rPr>
              <a:t> </a:t>
            </a:r>
            <a:r>
              <a:rPr sz="1600" i="1" spc="-65" dirty="0">
                <a:latin typeface="Arial"/>
                <a:cs typeface="Arial"/>
              </a:rPr>
              <a:t>surfboards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1698" y="5587491"/>
            <a:ext cx="21418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i="1" spc="-120" dirty="0">
                <a:latin typeface="Arial"/>
                <a:cs typeface="Arial"/>
              </a:rPr>
              <a:t>Two </a:t>
            </a:r>
            <a:r>
              <a:rPr sz="1600" i="1" spc="-50" dirty="0">
                <a:latin typeface="Arial"/>
                <a:cs typeface="Arial"/>
              </a:rPr>
              <a:t>giraffes </a:t>
            </a:r>
            <a:r>
              <a:rPr sz="1600" i="1" spc="-60" dirty="0">
                <a:latin typeface="Arial"/>
                <a:cs typeface="Arial"/>
              </a:rPr>
              <a:t>standing </a:t>
            </a:r>
            <a:r>
              <a:rPr sz="1600" i="1" spc="-35" dirty="0">
                <a:latin typeface="Arial"/>
                <a:cs typeface="Arial"/>
              </a:rPr>
              <a:t>in</a:t>
            </a:r>
            <a:r>
              <a:rPr sz="1600" i="1" spc="-114" dirty="0">
                <a:latin typeface="Arial"/>
                <a:cs typeface="Arial"/>
              </a:rPr>
              <a:t> </a:t>
            </a:r>
            <a:r>
              <a:rPr sz="1600" i="1" spc="-70" dirty="0">
                <a:latin typeface="Arial"/>
                <a:cs typeface="Arial"/>
              </a:rPr>
              <a:t>a  </a:t>
            </a:r>
            <a:r>
              <a:rPr sz="1600" i="1" spc="-100" dirty="0">
                <a:latin typeface="Arial"/>
                <a:cs typeface="Arial"/>
              </a:rPr>
              <a:t>grassy</a:t>
            </a:r>
            <a:r>
              <a:rPr sz="1600" i="1" spc="-90" dirty="0">
                <a:latin typeface="Arial"/>
                <a:cs typeface="Arial"/>
              </a:rPr>
              <a:t> </a:t>
            </a:r>
            <a:r>
              <a:rPr sz="1600" i="1" spc="-30" dirty="0">
                <a:latin typeface="Arial"/>
                <a:cs typeface="Arial"/>
              </a:rPr>
              <a:t>field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76415" y="3837432"/>
            <a:ext cx="2484119" cy="16550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87840" y="3837432"/>
            <a:ext cx="2484120" cy="16550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31130" y="5587491"/>
            <a:ext cx="235394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i="1" spc="-145" dirty="0">
                <a:latin typeface="Arial"/>
                <a:cs typeface="Arial"/>
              </a:rPr>
              <a:t>A </a:t>
            </a:r>
            <a:r>
              <a:rPr sz="1600" i="1" spc="-70" dirty="0">
                <a:latin typeface="Arial"/>
                <a:cs typeface="Arial"/>
              </a:rPr>
              <a:t>man </a:t>
            </a:r>
            <a:r>
              <a:rPr sz="1600" i="1" spc="-35" dirty="0">
                <a:latin typeface="Arial"/>
                <a:cs typeface="Arial"/>
              </a:rPr>
              <a:t>riding </a:t>
            </a:r>
            <a:r>
              <a:rPr sz="1600" i="1" spc="-70" dirty="0">
                <a:latin typeface="Arial"/>
                <a:cs typeface="Arial"/>
              </a:rPr>
              <a:t>a </a:t>
            </a:r>
            <a:r>
              <a:rPr sz="1600" i="1" spc="10" dirty="0">
                <a:latin typeface="Arial"/>
                <a:cs typeface="Arial"/>
              </a:rPr>
              <a:t>dirt </a:t>
            </a:r>
            <a:r>
              <a:rPr sz="1600" i="1" spc="-85" dirty="0">
                <a:latin typeface="Arial"/>
                <a:cs typeface="Arial"/>
              </a:rPr>
              <a:t>bike </a:t>
            </a:r>
            <a:r>
              <a:rPr sz="1600" i="1" spc="-70" dirty="0">
                <a:latin typeface="Arial"/>
                <a:cs typeface="Arial"/>
              </a:rPr>
              <a:t>on</a:t>
            </a:r>
            <a:r>
              <a:rPr sz="1600" i="1" spc="-215" dirty="0">
                <a:latin typeface="Arial"/>
                <a:cs typeface="Arial"/>
              </a:rPr>
              <a:t> </a:t>
            </a:r>
            <a:r>
              <a:rPr sz="1600" i="1" spc="-70" dirty="0">
                <a:latin typeface="Arial"/>
                <a:cs typeface="Arial"/>
              </a:rPr>
              <a:t>a  </a:t>
            </a:r>
            <a:r>
              <a:rPr sz="1600" i="1" spc="10" dirty="0">
                <a:latin typeface="Arial"/>
                <a:cs typeface="Arial"/>
              </a:rPr>
              <a:t>dirt</a:t>
            </a:r>
            <a:r>
              <a:rPr sz="1600" i="1" spc="-90" dirty="0">
                <a:latin typeface="Arial"/>
                <a:cs typeface="Arial"/>
              </a:rPr>
              <a:t> </a:t>
            </a:r>
            <a:r>
              <a:rPr sz="1600" i="1" spc="-35" dirty="0">
                <a:latin typeface="Arial"/>
                <a:cs typeface="Arial"/>
              </a:rPr>
              <a:t>track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71671" y="3840479"/>
            <a:ext cx="2484120" cy="1655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67017" y="5633211"/>
            <a:ext cx="225869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i="1" spc="-145" dirty="0">
                <a:latin typeface="Arial"/>
                <a:cs typeface="Arial"/>
              </a:rPr>
              <a:t>A </a:t>
            </a:r>
            <a:r>
              <a:rPr sz="1600" i="1" spc="-65" dirty="0">
                <a:latin typeface="Arial"/>
                <a:cs typeface="Arial"/>
              </a:rPr>
              <a:t>tennis </a:t>
            </a:r>
            <a:r>
              <a:rPr sz="1600" i="1" spc="-60" dirty="0">
                <a:latin typeface="Arial"/>
                <a:cs typeface="Arial"/>
              </a:rPr>
              <a:t>player </a:t>
            </a:r>
            <a:r>
              <a:rPr sz="1600" i="1" spc="-35" dirty="0">
                <a:latin typeface="Arial"/>
                <a:cs typeface="Arial"/>
              </a:rPr>
              <a:t>in </a:t>
            </a:r>
            <a:r>
              <a:rPr sz="1600" i="1" spc="-45" dirty="0">
                <a:latin typeface="Arial"/>
                <a:cs typeface="Arial"/>
              </a:rPr>
              <a:t>action</a:t>
            </a:r>
            <a:r>
              <a:rPr sz="1600" i="1" spc="-125" dirty="0">
                <a:latin typeface="Arial"/>
                <a:cs typeface="Arial"/>
              </a:rPr>
              <a:t> </a:t>
            </a:r>
            <a:r>
              <a:rPr sz="1600" i="1" spc="-70" dirty="0">
                <a:latin typeface="Arial"/>
                <a:cs typeface="Arial"/>
              </a:rPr>
              <a:t>on  </a:t>
            </a:r>
            <a:r>
              <a:rPr sz="1600" i="1" spc="-35" dirty="0">
                <a:latin typeface="Arial"/>
                <a:cs typeface="Arial"/>
              </a:rPr>
              <a:t>the</a:t>
            </a:r>
            <a:r>
              <a:rPr sz="1600" i="1" spc="-90" dirty="0">
                <a:latin typeface="Arial"/>
                <a:cs typeface="Arial"/>
              </a:rPr>
              <a:t> </a:t>
            </a:r>
            <a:r>
              <a:rPr sz="1600" i="1" spc="-40" dirty="0">
                <a:latin typeface="Arial"/>
                <a:cs typeface="Arial"/>
              </a:rPr>
              <a:t>court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95639" y="175259"/>
            <a:ext cx="1570990" cy="52260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140"/>
              </a:spcBef>
            </a:pPr>
            <a:r>
              <a:rPr sz="800" spc="-45" dirty="0">
                <a:solidFill>
                  <a:srgbClr val="B7B7B7"/>
                </a:solidFill>
                <a:latin typeface="Arial"/>
                <a:cs typeface="Arial"/>
              </a:rPr>
              <a:t>Captions </a:t>
            </a:r>
            <a:r>
              <a:rPr sz="800" spc="-35" dirty="0">
                <a:solidFill>
                  <a:srgbClr val="B7B7B7"/>
                </a:solidFill>
                <a:latin typeface="Arial"/>
                <a:cs typeface="Arial"/>
              </a:rPr>
              <a:t>generated </a:t>
            </a:r>
            <a:r>
              <a:rPr sz="800" spc="-45" dirty="0">
                <a:solidFill>
                  <a:srgbClr val="B7B7B7"/>
                </a:solidFill>
                <a:latin typeface="Arial"/>
                <a:cs typeface="Arial"/>
              </a:rPr>
              <a:t>using </a:t>
            </a:r>
            <a:r>
              <a:rPr sz="8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neuraltalk2 </a:t>
            </a:r>
            <a:r>
              <a:rPr sz="800" spc="-2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B7B7B7"/>
                </a:solidFill>
                <a:latin typeface="Arial"/>
                <a:cs typeface="Arial"/>
              </a:rPr>
              <a:t>All </a:t>
            </a:r>
            <a:r>
              <a:rPr sz="800" spc="-50" dirty="0">
                <a:solidFill>
                  <a:srgbClr val="B7B7B7"/>
                </a:solidFill>
                <a:latin typeface="Arial"/>
                <a:cs typeface="Arial"/>
              </a:rPr>
              <a:t>images </a:t>
            </a:r>
            <a:r>
              <a:rPr sz="800" spc="-20" dirty="0">
                <a:solidFill>
                  <a:srgbClr val="B7B7B7"/>
                </a:solidFill>
                <a:latin typeface="Arial"/>
                <a:cs typeface="Arial"/>
              </a:rPr>
              <a:t>are</a:t>
            </a:r>
            <a:r>
              <a:rPr sz="8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800" u="sng" spc="-1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CC0 </a:t>
            </a:r>
            <a:r>
              <a:rPr sz="8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Public </a:t>
            </a:r>
            <a:r>
              <a:rPr sz="8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domain</a:t>
            </a:r>
            <a:r>
              <a:rPr sz="800" spc="-25" dirty="0">
                <a:solidFill>
                  <a:srgbClr val="B7B7B7"/>
                </a:solidFill>
                <a:latin typeface="Arial"/>
                <a:cs typeface="Arial"/>
              </a:rPr>
              <a:t>:</a:t>
            </a:r>
            <a:r>
              <a:rPr sz="800" spc="-12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8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cat </a:t>
            </a:r>
            <a:r>
              <a:rPr sz="8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8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suitcase</a:t>
            </a:r>
            <a:r>
              <a:rPr sz="800" spc="-40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8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cat 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tree</a:t>
            </a:r>
            <a:r>
              <a:rPr sz="800" spc="-15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8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dog</a:t>
            </a:r>
            <a:r>
              <a:rPr sz="800" spc="-40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8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bear</a:t>
            </a:r>
            <a:r>
              <a:rPr sz="800" u="sng" spc="-30" dirty="0">
                <a:solidFill>
                  <a:srgbClr val="B7B7B7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, </a:t>
            </a:r>
            <a:r>
              <a:rPr sz="8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surfers</a:t>
            </a:r>
            <a:r>
              <a:rPr sz="800" spc="-30" dirty="0">
                <a:solidFill>
                  <a:srgbClr val="B7B7B7"/>
                </a:solidFill>
                <a:latin typeface="Arial"/>
                <a:cs typeface="Arial"/>
              </a:rPr>
              <a:t>,  </a:t>
            </a:r>
            <a:r>
              <a:rPr sz="8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tennis</a:t>
            </a:r>
            <a:r>
              <a:rPr sz="800" spc="-25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8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giraffe</a:t>
            </a:r>
            <a:r>
              <a:rPr sz="800" spc="-20" dirty="0">
                <a:solidFill>
                  <a:srgbClr val="B7B7B7"/>
                </a:solidFill>
                <a:latin typeface="Arial"/>
                <a:cs typeface="Arial"/>
              </a:rPr>
              <a:t>,</a:t>
            </a:r>
            <a:r>
              <a:rPr sz="800" spc="-8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8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motorcycle</a:t>
            </a:r>
            <a:endParaRPr sz="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8297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8210" y="863196"/>
            <a:ext cx="78155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295" dirty="0">
                <a:latin typeface="Times New Roman"/>
                <a:cs typeface="Times New Roman"/>
              </a:rPr>
              <a:t>Neural </a:t>
            </a:r>
            <a:r>
              <a:rPr sz="4400" b="1" spc="290" dirty="0">
                <a:latin typeface="Times New Roman"/>
                <a:cs typeface="Times New Roman"/>
              </a:rPr>
              <a:t>Machine</a:t>
            </a:r>
            <a:r>
              <a:rPr sz="4400" b="1" spc="200" dirty="0">
                <a:latin typeface="Times New Roman"/>
                <a:cs typeface="Times New Roman"/>
              </a:rPr>
              <a:t> </a:t>
            </a:r>
            <a:r>
              <a:rPr sz="4400" b="1" spc="305" dirty="0">
                <a:latin typeface="Times New Roman"/>
                <a:cs typeface="Times New Roman"/>
              </a:rPr>
              <a:t>Translation</a:t>
            </a:r>
            <a:endParaRPr sz="4400" dirty="0">
              <a:latin typeface="Times New Roman"/>
              <a:cs typeface="Times New Roman"/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A68B9D0-9516-7643-82AE-1D36DEFE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06" y="1749611"/>
            <a:ext cx="3261387" cy="364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87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052" y="344044"/>
            <a:ext cx="1068490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75" dirty="0"/>
              <a:t>Neural Machine Translation</a:t>
            </a:r>
            <a:endParaRPr spc="200" dirty="0"/>
          </a:p>
        </p:txBody>
      </p:sp>
      <p:sp>
        <p:nvSpPr>
          <p:cNvPr id="3" name="object 3"/>
          <p:cNvSpPr txBox="1"/>
          <p:nvPr/>
        </p:nvSpPr>
        <p:spPr>
          <a:xfrm>
            <a:off x="653652" y="1714897"/>
            <a:ext cx="4472305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280" dirty="0">
                <a:latin typeface="Arial"/>
                <a:cs typeface="Arial"/>
              </a:rPr>
              <a:t>English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6358" y="1714897"/>
            <a:ext cx="4472305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3220"/>
              </a:lnSpc>
            </a:pPr>
            <a:r>
              <a:rPr sz="2800" b="1" spc="-210" dirty="0">
                <a:latin typeface="Arial"/>
                <a:cs typeface="Arial"/>
              </a:rPr>
              <a:t>German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652" y="2872583"/>
            <a:ext cx="10885170" cy="48577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762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60"/>
              </a:spcBef>
              <a:tabLst>
                <a:tab pos="3194685" algn="l"/>
                <a:tab pos="6297930" algn="l"/>
              </a:tabLst>
            </a:pPr>
            <a:r>
              <a:rPr sz="2400" spc="-5" dirty="0">
                <a:latin typeface="Courier New"/>
                <a:cs typeface="Courier New"/>
              </a:rPr>
              <a:t>“do you agree”	=&gt;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[Seq2Seq] </a:t>
            </a:r>
            <a:r>
              <a:rPr sz="2400" spc="-5" dirty="0">
                <a:latin typeface="Courier New"/>
                <a:cs typeface="Courier New"/>
              </a:rPr>
              <a:t>=&gt;	“bist du</a:t>
            </a:r>
            <a:r>
              <a:rPr sz="2400" spc="-6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einverstanden”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652" y="3773092"/>
            <a:ext cx="10885170" cy="48577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14604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14"/>
              </a:spcBef>
              <a:tabLst>
                <a:tab pos="3194685" algn="l"/>
                <a:tab pos="6297930" algn="l"/>
              </a:tabLst>
            </a:pPr>
            <a:r>
              <a:rPr sz="2400" spc="-5" dirty="0">
                <a:latin typeface="Courier New"/>
                <a:cs typeface="Courier New"/>
              </a:rPr>
              <a:t>“go to sleep”	=&gt; </a:t>
            </a:r>
            <a:r>
              <a:rPr sz="2400" b="1" spc="-5" dirty="0">
                <a:latin typeface="Courier New"/>
                <a:cs typeface="Courier New"/>
              </a:rPr>
              <a:t>[Seq2Seq] </a:t>
            </a:r>
            <a:r>
              <a:rPr sz="2400" spc="-5" dirty="0">
                <a:latin typeface="Courier New"/>
                <a:cs typeface="Courier New"/>
              </a:rPr>
              <a:t>=&gt;	“gehen Sie</a:t>
            </a:r>
            <a:r>
              <a:rPr sz="2400" spc="-4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schlafen”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652" y="4673601"/>
            <a:ext cx="10885170" cy="48577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1460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14"/>
              </a:spcBef>
              <a:tabLst>
                <a:tab pos="3194685" algn="l"/>
                <a:tab pos="6297930" algn="l"/>
              </a:tabLst>
            </a:pPr>
            <a:r>
              <a:rPr sz="2400" spc="-5" dirty="0">
                <a:latin typeface="Courier New"/>
                <a:cs typeface="Courier New"/>
              </a:rPr>
              <a:t>“We will fight”	=&gt; </a:t>
            </a:r>
            <a:r>
              <a:rPr sz="2400" b="1" spc="-5" dirty="0">
                <a:latin typeface="Courier New"/>
                <a:cs typeface="Courier New"/>
              </a:rPr>
              <a:t>[Seq2Seq] </a:t>
            </a:r>
            <a:r>
              <a:rPr sz="2400" spc="-5" dirty="0">
                <a:latin typeface="Courier New"/>
                <a:cs typeface="Courier New"/>
              </a:rPr>
              <a:t>=&gt;	“Wir werden</a:t>
            </a:r>
            <a:r>
              <a:rPr sz="2400" spc="-4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kämpfen”</a:t>
            </a:r>
            <a:endParaRPr sz="24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48677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3960" y="2534897"/>
            <a:ext cx="986027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275" dirty="0"/>
              <a:t>Sequence-to-Sequence </a:t>
            </a:r>
            <a:r>
              <a:rPr lang="en-US" sz="4000" spc="240" dirty="0"/>
              <a:t>Model</a:t>
            </a:r>
            <a:r>
              <a:rPr lang="en-US" sz="4000" spc="114" dirty="0"/>
              <a:t> </a:t>
            </a:r>
            <a:r>
              <a:rPr lang="en-US" sz="4000" spc="200" dirty="0"/>
              <a:t>(Seq2Seq)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548447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930403" y="460621"/>
            <a:ext cx="628809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BFF193-E8C0-2F4E-BE73-C1BC583F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" y="1573371"/>
            <a:ext cx="10515600" cy="1627029"/>
          </a:xfrm>
        </p:spPr>
        <p:txBody>
          <a:bodyPr/>
          <a:lstStyle/>
          <a:p>
            <a:r>
              <a:rPr lang="en-US" dirty="0"/>
              <a:t>Seq2Seq adopts an </a:t>
            </a:r>
            <a:r>
              <a:rPr lang="en-US" dirty="0">
                <a:solidFill>
                  <a:srgbClr val="FF0000"/>
                </a:solidFill>
              </a:rPr>
              <a:t>encoder-decoder architecture</a:t>
            </a:r>
          </a:p>
          <a:p>
            <a:pPr lvl="1"/>
            <a:r>
              <a:rPr lang="en-US" dirty="0"/>
              <a:t>Encoder is an RNN</a:t>
            </a:r>
          </a:p>
          <a:p>
            <a:pPr lvl="1"/>
            <a:r>
              <a:rPr lang="en-US" dirty="0"/>
              <a:t>Decoder is an RNN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75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930403" y="460621"/>
            <a:ext cx="628809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2" name="Picture 3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46F7C9B-DD3A-9747-BE4C-EA3265E8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880360"/>
            <a:ext cx="5068050" cy="36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68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767772" y="450850"/>
            <a:ext cx="46564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4" name="Picture 33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2BFD8B2C-259A-2746-9D29-973F3857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36" y="2919482"/>
            <a:ext cx="6881324" cy="34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37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365624" y="131726"/>
            <a:ext cx="45192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4BDA414B-C4A2-0B42-88F6-F74C6083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2362200"/>
            <a:ext cx="6779986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65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E78579C-3D48-C443-A25C-473C8F1D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53345"/>
            <a:ext cx="11475720" cy="5653805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767772" y="450850"/>
            <a:ext cx="46564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415576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67A03A3-BEDA-AC4F-A340-387DF274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2824"/>
            <a:ext cx="10942320" cy="5454326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767772" y="450850"/>
            <a:ext cx="46564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14854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9122" y="1006632"/>
            <a:ext cx="4563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355" dirty="0">
                <a:latin typeface="Times New Roman"/>
                <a:cs typeface="Times New Roman"/>
              </a:rPr>
              <a:t>Text</a:t>
            </a:r>
            <a:r>
              <a:rPr sz="4400" b="1" spc="220" dirty="0">
                <a:latin typeface="Times New Roman"/>
                <a:cs typeface="Times New Roman"/>
              </a:rPr>
              <a:t> </a:t>
            </a:r>
            <a:r>
              <a:rPr sz="4400" b="1" spc="305" dirty="0">
                <a:latin typeface="Times New Roman"/>
                <a:cs typeface="Times New Roman"/>
              </a:rPr>
              <a:t>Generation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C117346-BBB4-D94C-8C9F-CF56BA2D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665" y="2082052"/>
            <a:ext cx="2271806" cy="403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91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767772" y="450850"/>
            <a:ext cx="46564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F8066C-E13C-264F-8877-EC51E8E2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83704"/>
            <a:ext cx="10195560" cy="50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57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767772" y="450850"/>
            <a:ext cx="46564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EB0BA2-F5DD-084C-96C6-2457641F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85885"/>
            <a:ext cx="10088880" cy="50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59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059" y="43369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80" dirty="0"/>
              <a:t>An example</a:t>
            </a:r>
            <a:endParaRPr spc="280" dirty="0"/>
          </a:p>
        </p:txBody>
      </p:sp>
      <p:sp>
        <p:nvSpPr>
          <p:cNvPr id="3" name="object 3"/>
          <p:cNvSpPr/>
          <p:nvPr/>
        </p:nvSpPr>
        <p:spPr>
          <a:xfrm>
            <a:off x="1576378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2466973" y="0"/>
                </a:moveTo>
                <a:lnTo>
                  <a:pt x="133352" y="0"/>
                </a:lnTo>
                <a:lnTo>
                  <a:pt x="91202" y="6798"/>
                </a:lnTo>
                <a:lnTo>
                  <a:pt x="54596" y="25728"/>
                </a:lnTo>
                <a:lnTo>
                  <a:pt x="25729" y="54595"/>
                </a:lnTo>
                <a:lnTo>
                  <a:pt x="6798" y="91201"/>
                </a:lnTo>
                <a:lnTo>
                  <a:pt x="0" y="133351"/>
                </a:lnTo>
                <a:lnTo>
                  <a:pt x="0" y="666747"/>
                </a:lnTo>
                <a:lnTo>
                  <a:pt x="6798" y="708897"/>
                </a:lnTo>
                <a:lnTo>
                  <a:pt x="25729" y="745503"/>
                </a:lnTo>
                <a:lnTo>
                  <a:pt x="54596" y="774370"/>
                </a:lnTo>
                <a:lnTo>
                  <a:pt x="91202" y="793301"/>
                </a:lnTo>
                <a:lnTo>
                  <a:pt x="133352" y="800100"/>
                </a:lnTo>
                <a:lnTo>
                  <a:pt x="2466973" y="800100"/>
                </a:lnTo>
                <a:lnTo>
                  <a:pt x="2509123" y="793301"/>
                </a:lnTo>
                <a:lnTo>
                  <a:pt x="2545729" y="774370"/>
                </a:lnTo>
                <a:lnTo>
                  <a:pt x="2574596" y="745503"/>
                </a:lnTo>
                <a:lnTo>
                  <a:pt x="2593526" y="708897"/>
                </a:lnTo>
                <a:lnTo>
                  <a:pt x="2600325" y="666747"/>
                </a:lnTo>
                <a:lnTo>
                  <a:pt x="2600325" y="133351"/>
                </a:lnTo>
                <a:lnTo>
                  <a:pt x="2593526" y="91201"/>
                </a:lnTo>
                <a:lnTo>
                  <a:pt x="2574596" y="54595"/>
                </a:lnTo>
                <a:lnTo>
                  <a:pt x="2545729" y="25728"/>
                </a:lnTo>
                <a:lnTo>
                  <a:pt x="2509123" y="6798"/>
                </a:lnTo>
                <a:lnTo>
                  <a:pt x="2466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6378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0" y="133352"/>
                </a:moveTo>
                <a:lnTo>
                  <a:pt x="6798" y="91202"/>
                </a:lnTo>
                <a:lnTo>
                  <a:pt x="25729" y="54596"/>
                </a:lnTo>
                <a:lnTo>
                  <a:pt x="54596" y="25729"/>
                </a:lnTo>
                <a:lnTo>
                  <a:pt x="91202" y="6798"/>
                </a:lnTo>
                <a:lnTo>
                  <a:pt x="133352" y="0"/>
                </a:lnTo>
                <a:lnTo>
                  <a:pt x="2466973" y="0"/>
                </a:lnTo>
                <a:lnTo>
                  <a:pt x="2509122" y="6798"/>
                </a:lnTo>
                <a:lnTo>
                  <a:pt x="2545728" y="25729"/>
                </a:lnTo>
                <a:lnTo>
                  <a:pt x="2574595" y="54596"/>
                </a:lnTo>
                <a:lnTo>
                  <a:pt x="2593526" y="91202"/>
                </a:lnTo>
                <a:lnTo>
                  <a:pt x="2600325" y="133352"/>
                </a:lnTo>
                <a:lnTo>
                  <a:pt x="2600325" y="666747"/>
                </a:lnTo>
                <a:lnTo>
                  <a:pt x="2593526" y="708897"/>
                </a:lnTo>
                <a:lnTo>
                  <a:pt x="2574595" y="745503"/>
                </a:lnTo>
                <a:lnTo>
                  <a:pt x="2545728" y="774370"/>
                </a:lnTo>
                <a:lnTo>
                  <a:pt x="2509122" y="793301"/>
                </a:lnTo>
                <a:lnTo>
                  <a:pt x="2466973" y="800100"/>
                </a:lnTo>
                <a:lnTo>
                  <a:pt x="133352" y="800100"/>
                </a:lnTo>
                <a:lnTo>
                  <a:pt x="91202" y="793301"/>
                </a:lnTo>
                <a:lnTo>
                  <a:pt x="54596" y="774370"/>
                </a:lnTo>
                <a:lnTo>
                  <a:pt x="25729" y="745503"/>
                </a:lnTo>
                <a:lnTo>
                  <a:pt x="6798" y="708897"/>
                </a:lnTo>
                <a:lnTo>
                  <a:pt x="0" y="666747"/>
                </a:lnTo>
                <a:lnTo>
                  <a:pt x="0" y="1333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76703" y="3148012"/>
            <a:ext cx="3839210" cy="190500"/>
          </a:xfrm>
          <a:custGeom>
            <a:avLst/>
            <a:gdLst/>
            <a:ahLst/>
            <a:cxnLst/>
            <a:rect l="l" t="t" r="r" b="b"/>
            <a:pathLst>
              <a:path w="3839209" h="190500">
                <a:moveTo>
                  <a:pt x="3648091" y="0"/>
                </a:moveTo>
                <a:lnTo>
                  <a:pt x="3709051" y="76200"/>
                </a:lnTo>
                <a:lnTo>
                  <a:pt x="0" y="76200"/>
                </a:lnTo>
                <a:lnTo>
                  <a:pt x="0" y="114300"/>
                </a:lnTo>
                <a:lnTo>
                  <a:pt x="3709051" y="114300"/>
                </a:lnTo>
                <a:lnTo>
                  <a:pt x="3648091" y="190500"/>
                </a:lnTo>
                <a:lnTo>
                  <a:pt x="3838591" y="95250"/>
                </a:lnTo>
                <a:lnTo>
                  <a:pt x="3648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1291" y="3643312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1" y="704850"/>
                </a:lnTo>
                <a:lnTo>
                  <a:pt x="114301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81291" y="2138362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1" y="704850"/>
                </a:lnTo>
                <a:lnTo>
                  <a:pt x="114301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704850">
                <a:moveTo>
                  <a:pt x="160020" y="129539"/>
                </a:moveTo>
                <a:lnTo>
                  <a:pt x="114300" y="129539"/>
                </a:lnTo>
                <a:lnTo>
                  <a:pt x="190500" y="190498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06577" y="4340233"/>
            <a:ext cx="1941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ourier New"/>
                <a:cs typeface="Courier New"/>
              </a:rPr>
              <a:t>"go</a:t>
            </a:r>
            <a:r>
              <a:rPr sz="2800" spc="-8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away"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61134" y="3321812"/>
            <a:ext cx="245745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spc="-220" dirty="0">
                <a:latin typeface="Courier New"/>
                <a:cs typeface="Courier New"/>
              </a:rPr>
              <a:t>(</a:t>
            </a:r>
            <a:r>
              <a:rPr sz="2800" spc="-220" dirty="0">
                <a:latin typeface="Arial Unicode MS"/>
                <a:cs typeface="Arial Unicode MS"/>
              </a:rPr>
              <a:t>ℎ</a:t>
            </a:r>
            <a:r>
              <a:rPr lang="en-US" sz="3000" spc="-330" baseline="-15277" dirty="0">
                <a:latin typeface="Arial Unicode MS"/>
                <a:cs typeface="Arial Unicode MS"/>
              </a:rPr>
              <a:t>0</a:t>
            </a:r>
            <a:r>
              <a:rPr sz="2800" spc="-220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2345" y="1233806"/>
            <a:ext cx="2108200" cy="22104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800" spc="-85" dirty="0">
                <a:latin typeface="Arial"/>
                <a:cs typeface="Arial"/>
              </a:rPr>
              <a:t>hidden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states</a:t>
            </a:r>
            <a:endParaRPr sz="28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290"/>
              </a:spcBef>
            </a:pPr>
            <a:r>
              <a:rPr sz="2400" spc="-105" dirty="0">
                <a:solidFill>
                  <a:srgbClr val="7F7F7F"/>
                </a:solidFill>
                <a:latin typeface="Arial"/>
                <a:cs typeface="Arial"/>
              </a:rPr>
              <a:t>(discarded)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800" b="1" spc="-330" dirty="0">
                <a:latin typeface="Arial"/>
                <a:cs typeface="Arial"/>
              </a:rPr>
              <a:t>LSTM</a:t>
            </a:r>
            <a:r>
              <a:rPr sz="2800" b="1" spc="-210" dirty="0">
                <a:latin typeface="Arial"/>
                <a:cs typeface="Arial"/>
              </a:rPr>
              <a:t> </a:t>
            </a:r>
            <a:r>
              <a:rPr sz="2800" b="1" spc="-254" dirty="0">
                <a:latin typeface="Arial"/>
                <a:cs typeface="Arial"/>
              </a:rPr>
              <a:t>Encoder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6954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80" dirty="0"/>
              <a:t>An example</a:t>
            </a:r>
            <a:endParaRPr spc="280" dirty="0"/>
          </a:p>
        </p:txBody>
      </p:sp>
      <p:sp>
        <p:nvSpPr>
          <p:cNvPr id="3" name="object 3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2466973" y="0"/>
                </a:moveTo>
                <a:lnTo>
                  <a:pt x="133352" y="0"/>
                </a:lnTo>
                <a:lnTo>
                  <a:pt x="91202" y="6798"/>
                </a:lnTo>
                <a:lnTo>
                  <a:pt x="54596" y="25728"/>
                </a:lnTo>
                <a:lnTo>
                  <a:pt x="25729" y="54595"/>
                </a:lnTo>
                <a:lnTo>
                  <a:pt x="6798" y="91201"/>
                </a:lnTo>
                <a:lnTo>
                  <a:pt x="0" y="133351"/>
                </a:lnTo>
                <a:lnTo>
                  <a:pt x="0" y="666747"/>
                </a:lnTo>
                <a:lnTo>
                  <a:pt x="6798" y="708897"/>
                </a:lnTo>
                <a:lnTo>
                  <a:pt x="25729" y="745503"/>
                </a:lnTo>
                <a:lnTo>
                  <a:pt x="54596" y="774370"/>
                </a:lnTo>
                <a:lnTo>
                  <a:pt x="91202" y="793301"/>
                </a:lnTo>
                <a:lnTo>
                  <a:pt x="133352" y="800100"/>
                </a:lnTo>
                <a:lnTo>
                  <a:pt x="2466973" y="800100"/>
                </a:lnTo>
                <a:lnTo>
                  <a:pt x="2509122" y="793301"/>
                </a:lnTo>
                <a:lnTo>
                  <a:pt x="2545729" y="774370"/>
                </a:lnTo>
                <a:lnTo>
                  <a:pt x="2574595" y="745503"/>
                </a:lnTo>
                <a:lnTo>
                  <a:pt x="2593526" y="708897"/>
                </a:lnTo>
                <a:lnTo>
                  <a:pt x="2600325" y="666747"/>
                </a:lnTo>
                <a:lnTo>
                  <a:pt x="2600325" y="133351"/>
                </a:lnTo>
                <a:lnTo>
                  <a:pt x="2593526" y="91201"/>
                </a:lnTo>
                <a:lnTo>
                  <a:pt x="2574595" y="54595"/>
                </a:lnTo>
                <a:lnTo>
                  <a:pt x="2545729" y="25728"/>
                </a:lnTo>
                <a:lnTo>
                  <a:pt x="2509122" y="6798"/>
                </a:lnTo>
                <a:lnTo>
                  <a:pt x="2466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0" y="133352"/>
                </a:moveTo>
                <a:lnTo>
                  <a:pt x="6798" y="91202"/>
                </a:lnTo>
                <a:lnTo>
                  <a:pt x="25729" y="54596"/>
                </a:lnTo>
                <a:lnTo>
                  <a:pt x="54596" y="25729"/>
                </a:lnTo>
                <a:lnTo>
                  <a:pt x="91202" y="6798"/>
                </a:lnTo>
                <a:lnTo>
                  <a:pt x="133352" y="0"/>
                </a:lnTo>
                <a:lnTo>
                  <a:pt x="2466973" y="0"/>
                </a:lnTo>
                <a:lnTo>
                  <a:pt x="2509122" y="6798"/>
                </a:lnTo>
                <a:lnTo>
                  <a:pt x="2545728" y="25729"/>
                </a:lnTo>
                <a:lnTo>
                  <a:pt x="2574595" y="54596"/>
                </a:lnTo>
                <a:lnTo>
                  <a:pt x="2593526" y="91202"/>
                </a:lnTo>
                <a:lnTo>
                  <a:pt x="2600325" y="133352"/>
                </a:lnTo>
                <a:lnTo>
                  <a:pt x="2600325" y="666747"/>
                </a:lnTo>
                <a:lnTo>
                  <a:pt x="2593526" y="708897"/>
                </a:lnTo>
                <a:lnTo>
                  <a:pt x="2574595" y="745503"/>
                </a:lnTo>
                <a:lnTo>
                  <a:pt x="2545728" y="774370"/>
                </a:lnTo>
                <a:lnTo>
                  <a:pt x="2509122" y="793301"/>
                </a:lnTo>
                <a:lnTo>
                  <a:pt x="2466973" y="800100"/>
                </a:lnTo>
                <a:lnTo>
                  <a:pt x="133352" y="800100"/>
                </a:lnTo>
                <a:lnTo>
                  <a:pt x="91202" y="793301"/>
                </a:lnTo>
                <a:lnTo>
                  <a:pt x="54596" y="774370"/>
                </a:lnTo>
                <a:lnTo>
                  <a:pt x="25729" y="745503"/>
                </a:lnTo>
                <a:lnTo>
                  <a:pt x="6798" y="708897"/>
                </a:lnTo>
                <a:lnTo>
                  <a:pt x="0" y="666747"/>
                </a:lnTo>
                <a:lnTo>
                  <a:pt x="0" y="1333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41418" y="2991802"/>
            <a:ext cx="2148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30" dirty="0">
                <a:latin typeface="Arial"/>
                <a:cs typeface="Arial"/>
              </a:rPr>
              <a:t>LSTM</a:t>
            </a:r>
            <a:r>
              <a:rPr sz="2800" b="1" spc="-215" dirty="0">
                <a:latin typeface="Arial"/>
                <a:cs typeface="Arial"/>
              </a:rPr>
              <a:t> </a:t>
            </a:r>
            <a:r>
              <a:rPr sz="2800" b="1" spc="-210" dirty="0">
                <a:latin typeface="Arial"/>
                <a:cs typeface="Arial"/>
              </a:rPr>
              <a:t>Decoder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6703" y="3148012"/>
            <a:ext cx="3839210" cy="190500"/>
          </a:xfrm>
          <a:custGeom>
            <a:avLst/>
            <a:gdLst/>
            <a:ahLst/>
            <a:cxnLst/>
            <a:rect l="l" t="t" r="r" b="b"/>
            <a:pathLst>
              <a:path w="3839209" h="190500">
                <a:moveTo>
                  <a:pt x="3648091" y="0"/>
                </a:moveTo>
                <a:lnTo>
                  <a:pt x="3709051" y="76200"/>
                </a:lnTo>
                <a:lnTo>
                  <a:pt x="0" y="76200"/>
                </a:lnTo>
                <a:lnTo>
                  <a:pt x="0" y="114300"/>
                </a:lnTo>
                <a:lnTo>
                  <a:pt x="3709051" y="114300"/>
                </a:lnTo>
                <a:lnTo>
                  <a:pt x="3648091" y="190500"/>
                </a:lnTo>
                <a:lnTo>
                  <a:pt x="3838591" y="95250"/>
                </a:lnTo>
                <a:lnTo>
                  <a:pt x="3648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20207" y="3645427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49"/>
                </a:lnTo>
                <a:lnTo>
                  <a:pt x="114300" y="704849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499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499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77303" y="4217792"/>
            <a:ext cx="87756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ourier New"/>
                <a:cs typeface="Courier New"/>
              </a:rPr>
              <a:t>"</a:t>
            </a:r>
            <a:r>
              <a:rPr sz="2800" spc="-10" dirty="0">
                <a:solidFill>
                  <a:srgbClr val="0070C0"/>
                </a:solidFill>
                <a:latin typeface="Courier New"/>
                <a:cs typeface="Courier New"/>
              </a:rPr>
              <a:t>\t</a:t>
            </a:r>
            <a:r>
              <a:rPr sz="2800" dirty="0">
                <a:latin typeface="Courier New"/>
                <a:cs typeface="Courier New"/>
              </a:rPr>
              <a:t>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65959" y="5154090"/>
            <a:ext cx="1410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0070C0"/>
                </a:solidFill>
                <a:latin typeface="Arial"/>
                <a:cs typeface="Arial"/>
              </a:rPr>
              <a:t>The </a:t>
            </a:r>
            <a:r>
              <a:rPr sz="1800" spc="-10" dirty="0">
                <a:solidFill>
                  <a:srgbClr val="0070C0"/>
                </a:solidFill>
                <a:latin typeface="Arial"/>
                <a:cs typeface="Arial"/>
              </a:rPr>
              <a:t>[start]</a:t>
            </a:r>
            <a:r>
              <a:rPr sz="1800" spc="-105" dirty="0">
                <a:solidFill>
                  <a:srgbClr val="0070C0"/>
                </a:solidFill>
                <a:latin typeface="Arial"/>
                <a:cs typeface="Arial"/>
              </a:rPr>
              <a:t> 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37391" y="4469245"/>
            <a:ext cx="551180" cy="864869"/>
          </a:xfrm>
          <a:custGeom>
            <a:avLst/>
            <a:gdLst/>
            <a:ahLst/>
            <a:cxnLst/>
            <a:rect l="l" t="t" r="r" b="b"/>
            <a:pathLst>
              <a:path w="551179" h="864870">
                <a:moveTo>
                  <a:pt x="128163" y="56154"/>
                </a:moveTo>
                <a:lnTo>
                  <a:pt x="77007" y="56154"/>
                </a:lnTo>
                <a:lnTo>
                  <a:pt x="93131" y="63282"/>
                </a:lnTo>
                <a:lnTo>
                  <a:pt x="136927" y="102114"/>
                </a:lnTo>
                <a:lnTo>
                  <a:pt x="177055" y="153620"/>
                </a:lnTo>
                <a:lnTo>
                  <a:pt x="211198" y="214974"/>
                </a:lnTo>
                <a:lnTo>
                  <a:pt x="237594" y="283637"/>
                </a:lnTo>
                <a:lnTo>
                  <a:pt x="254580" y="357060"/>
                </a:lnTo>
                <a:lnTo>
                  <a:pt x="266929" y="512812"/>
                </a:lnTo>
                <a:lnTo>
                  <a:pt x="284844" y="590249"/>
                </a:lnTo>
                <a:lnTo>
                  <a:pt x="312680" y="662659"/>
                </a:lnTo>
                <a:lnTo>
                  <a:pt x="348876" y="727701"/>
                </a:lnTo>
                <a:lnTo>
                  <a:pt x="391975" y="783019"/>
                </a:lnTo>
                <a:lnTo>
                  <a:pt x="440667" y="826192"/>
                </a:lnTo>
                <a:lnTo>
                  <a:pt x="493237" y="854243"/>
                </a:lnTo>
                <a:lnTo>
                  <a:pt x="548504" y="864487"/>
                </a:lnTo>
                <a:lnTo>
                  <a:pt x="551152" y="836035"/>
                </a:lnTo>
                <a:lnTo>
                  <a:pt x="526653" y="833756"/>
                </a:lnTo>
                <a:lnTo>
                  <a:pt x="503863" y="827525"/>
                </a:lnTo>
                <a:lnTo>
                  <a:pt x="457098" y="802571"/>
                </a:lnTo>
                <a:lnTo>
                  <a:pt x="412899" y="763383"/>
                </a:lnTo>
                <a:lnTo>
                  <a:pt x="372772" y="711878"/>
                </a:lnTo>
                <a:lnTo>
                  <a:pt x="338630" y="650524"/>
                </a:lnTo>
                <a:lnTo>
                  <a:pt x="312234" y="581860"/>
                </a:lnTo>
                <a:lnTo>
                  <a:pt x="295248" y="508438"/>
                </a:lnTo>
                <a:lnTo>
                  <a:pt x="282898" y="352686"/>
                </a:lnTo>
                <a:lnTo>
                  <a:pt x="264982" y="275249"/>
                </a:lnTo>
                <a:lnTo>
                  <a:pt x="237147" y="202839"/>
                </a:lnTo>
                <a:lnTo>
                  <a:pt x="200952" y="137797"/>
                </a:lnTo>
                <a:lnTo>
                  <a:pt x="157853" y="82478"/>
                </a:lnTo>
                <a:lnTo>
                  <a:pt x="128163" y="56154"/>
                </a:lnTo>
                <a:close/>
              </a:path>
              <a:path w="551179" h="864870">
                <a:moveTo>
                  <a:pt x="94625" y="0"/>
                </a:moveTo>
                <a:lnTo>
                  <a:pt x="0" y="15236"/>
                </a:lnTo>
                <a:lnTo>
                  <a:pt x="68963" y="81794"/>
                </a:lnTo>
                <a:lnTo>
                  <a:pt x="77007" y="56154"/>
                </a:lnTo>
                <a:lnTo>
                  <a:pt x="128163" y="56154"/>
                </a:lnTo>
                <a:lnTo>
                  <a:pt x="108758" y="38949"/>
                </a:lnTo>
                <a:lnTo>
                  <a:pt x="85615" y="28715"/>
                </a:lnTo>
                <a:lnTo>
                  <a:pt x="94625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61134" y="3321812"/>
            <a:ext cx="245745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spc="-220" dirty="0">
                <a:latin typeface="Courier New"/>
                <a:cs typeface="Courier New"/>
              </a:rPr>
              <a:t>(</a:t>
            </a:r>
            <a:r>
              <a:rPr sz="2800" spc="-220" dirty="0">
                <a:latin typeface="Arial Unicode MS"/>
                <a:cs typeface="Arial Unicode MS"/>
              </a:rPr>
              <a:t>ℎ</a:t>
            </a:r>
            <a:r>
              <a:rPr lang="en-US" sz="3000" spc="-330" baseline="-15277" dirty="0">
                <a:latin typeface="Arial Unicode MS"/>
                <a:cs typeface="Arial Unicode MS"/>
              </a:rPr>
              <a:t>0</a:t>
            </a:r>
            <a:r>
              <a:rPr sz="2800" spc="-220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7574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80" dirty="0"/>
              <a:t>An example</a:t>
            </a:r>
            <a:endParaRPr spc="280" dirty="0"/>
          </a:p>
        </p:txBody>
      </p:sp>
      <p:sp>
        <p:nvSpPr>
          <p:cNvPr id="3" name="object 3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2466973" y="0"/>
                </a:moveTo>
                <a:lnTo>
                  <a:pt x="133352" y="0"/>
                </a:lnTo>
                <a:lnTo>
                  <a:pt x="91202" y="6798"/>
                </a:lnTo>
                <a:lnTo>
                  <a:pt x="54596" y="25728"/>
                </a:lnTo>
                <a:lnTo>
                  <a:pt x="25729" y="54595"/>
                </a:lnTo>
                <a:lnTo>
                  <a:pt x="6798" y="91201"/>
                </a:lnTo>
                <a:lnTo>
                  <a:pt x="0" y="133351"/>
                </a:lnTo>
                <a:lnTo>
                  <a:pt x="0" y="666747"/>
                </a:lnTo>
                <a:lnTo>
                  <a:pt x="6798" y="708897"/>
                </a:lnTo>
                <a:lnTo>
                  <a:pt x="25729" y="745503"/>
                </a:lnTo>
                <a:lnTo>
                  <a:pt x="54596" y="774370"/>
                </a:lnTo>
                <a:lnTo>
                  <a:pt x="91202" y="793301"/>
                </a:lnTo>
                <a:lnTo>
                  <a:pt x="133352" y="800100"/>
                </a:lnTo>
                <a:lnTo>
                  <a:pt x="2466973" y="800100"/>
                </a:lnTo>
                <a:lnTo>
                  <a:pt x="2509122" y="793301"/>
                </a:lnTo>
                <a:lnTo>
                  <a:pt x="2545729" y="774370"/>
                </a:lnTo>
                <a:lnTo>
                  <a:pt x="2574595" y="745503"/>
                </a:lnTo>
                <a:lnTo>
                  <a:pt x="2593526" y="708897"/>
                </a:lnTo>
                <a:lnTo>
                  <a:pt x="2600325" y="666747"/>
                </a:lnTo>
                <a:lnTo>
                  <a:pt x="2600325" y="133351"/>
                </a:lnTo>
                <a:lnTo>
                  <a:pt x="2593526" y="91201"/>
                </a:lnTo>
                <a:lnTo>
                  <a:pt x="2574595" y="54595"/>
                </a:lnTo>
                <a:lnTo>
                  <a:pt x="2545729" y="25728"/>
                </a:lnTo>
                <a:lnTo>
                  <a:pt x="2509122" y="6798"/>
                </a:lnTo>
                <a:lnTo>
                  <a:pt x="2466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0" y="133352"/>
                </a:moveTo>
                <a:lnTo>
                  <a:pt x="6798" y="91202"/>
                </a:lnTo>
                <a:lnTo>
                  <a:pt x="25729" y="54596"/>
                </a:lnTo>
                <a:lnTo>
                  <a:pt x="54596" y="25729"/>
                </a:lnTo>
                <a:lnTo>
                  <a:pt x="91202" y="6798"/>
                </a:lnTo>
                <a:lnTo>
                  <a:pt x="133352" y="0"/>
                </a:lnTo>
                <a:lnTo>
                  <a:pt x="2466973" y="0"/>
                </a:lnTo>
                <a:lnTo>
                  <a:pt x="2509122" y="6798"/>
                </a:lnTo>
                <a:lnTo>
                  <a:pt x="2545728" y="25729"/>
                </a:lnTo>
                <a:lnTo>
                  <a:pt x="2574595" y="54596"/>
                </a:lnTo>
                <a:lnTo>
                  <a:pt x="2593526" y="91202"/>
                </a:lnTo>
                <a:lnTo>
                  <a:pt x="2600325" y="133352"/>
                </a:lnTo>
                <a:lnTo>
                  <a:pt x="2600325" y="666747"/>
                </a:lnTo>
                <a:lnTo>
                  <a:pt x="2593526" y="708897"/>
                </a:lnTo>
                <a:lnTo>
                  <a:pt x="2574595" y="745503"/>
                </a:lnTo>
                <a:lnTo>
                  <a:pt x="2545728" y="774370"/>
                </a:lnTo>
                <a:lnTo>
                  <a:pt x="2509122" y="793301"/>
                </a:lnTo>
                <a:lnTo>
                  <a:pt x="2466973" y="800100"/>
                </a:lnTo>
                <a:lnTo>
                  <a:pt x="133352" y="800100"/>
                </a:lnTo>
                <a:lnTo>
                  <a:pt x="91202" y="793301"/>
                </a:lnTo>
                <a:lnTo>
                  <a:pt x="54596" y="774370"/>
                </a:lnTo>
                <a:lnTo>
                  <a:pt x="25729" y="745503"/>
                </a:lnTo>
                <a:lnTo>
                  <a:pt x="6798" y="708897"/>
                </a:lnTo>
                <a:lnTo>
                  <a:pt x="0" y="666747"/>
                </a:lnTo>
                <a:lnTo>
                  <a:pt x="0" y="1333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41418" y="2991802"/>
            <a:ext cx="2148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30" dirty="0">
                <a:latin typeface="Arial"/>
                <a:cs typeface="Arial"/>
              </a:rPr>
              <a:t>LSTM</a:t>
            </a:r>
            <a:r>
              <a:rPr sz="2800" b="1" spc="-215" dirty="0">
                <a:latin typeface="Arial"/>
                <a:cs typeface="Arial"/>
              </a:rPr>
              <a:t> </a:t>
            </a:r>
            <a:r>
              <a:rPr sz="2800" b="1" spc="-210" dirty="0">
                <a:latin typeface="Arial"/>
                <a:cs typeface="Arial"/>
              </a:rPr>
              <a:t>Decoder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6703" y="3148012"/>
            <a:ext cx="3839210" cy="190500"/>
          </a:xfrm>
          <a:custGeom>
            <a:avLst/>
            <a:gdLst/>
            <a:ahLst/>
            <a:cxnLst/>
            <a:rect l="l" t="t" r="r" b="b"/>
            <a:pathLst>
              <a:path w="3839209" h="190500">
                <a:moveTo>
                  <a:pt x="3648091" y="0"/>
                </a:moveTo>
                <a:lnTo>
                  <a:pt x="3709051" y="76200"/>
                </a:lnTo>
                <a:lnTo>
                  <a:pt x="0" y="76200"/>
                </a:lnTo>
                <a:lnTo>
                  <a:pt x="0" y="114300"/>
                </a:lnTo>
                <a:lnTo>
                  <a:pt x="3709051" y="114300"/>
                </a:lnTo>
                <a:lnTo>
                  <a:pt x="3648091" y="190500"/>
                </a:lnTo>
                <a:lnTo>
                  <a:pt x="3838591" y="95250"/>
                </a:lnTo>
                <a:lnTo>
                  <a:pt x="3648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20207" y="3645427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49"/>
                </a:lnTo>
                <a:lnTo>
                  <a:pt x="114300" y="704849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499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499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77432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77303" y="4217792"/>
            <a:ext cx="87756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ourier New"/>
                <a:cs typeface="Courier New"/>
              </a:rPr>
              <a:t>"</a:t>
            </a:r>
            <a:r>
              <a:rPr sz="2800" spc="-10" dirty="0">
                <a:solidFill>
                  <a:srgbClr val="0070C0"/>
                </a:solidFill>
                <a:latin typeface="Courier New"/>
                <a:cs typeface="Courier New"/>
              </a:rPr>
              <a:t>\t</a:t>
            </a:r>
            <a:r>
              <a:rPr sz="2800" dirty="0">
                <a:latin typeface="Courier New"/>
                <a:cs typeface="Courier New"/>
              </a:rPr>
              <a:t>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58146" y="1578505"/>
            <a:ext cx="8293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"m"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65959" y="5154090"/>
            <a:ext cx="1410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0070C0"/>
                </a:solidFill>
                <a:latin typeface="Arial"/>
                <a:cs typeface="Arial"/>
              </a:rPr>
              <a:t>The </a:t>
            </a:r>
            <a:r>
              <a:rPr sz="1800" spc="-10" dirty="0">
                <a:solidFill>
                  <a:srgbClr val="0070C0"/>
                </a:solidFill>
                <a:latin typeface="Arial"/>
                <a:cs typeface="Arial"/>
              </a:rPr>
              <a:t>[start]</a:t>
            </a:r>
            <a:r>
              <a:rPr sz="1800" spc="-105" dirty="0">
                <a:solidFill>
                  <a:srgbClr val="0070C0"/>
                </a:solidFill>
                <a:latin typeface="Arial"/>
                <a:cs typeface="Arial"/>
              </a:rPr>
              <a:t> 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37391" y="4469245"/>
            <a:ext cx="551180" cy="864869"/>
          </a:xfrm>
          <a:custGeom>
            <a:avLst/>
            <a:gdLst/>
            <a:ahLst/>
            <a:cxnLst/>
            <a:rect l="l" t="t" r="r" b="b"/>
            <a:pathLst>
              <a:path w="551179" h="864870">
                <a:moveTo>
                  <a:pt x="128163" y="56154"/>
                </a:moveTo>
                <a:lnTo>
                  <a:pt x="77007" y="56154"/>
                </a:lnTo>
                <a:lnTo>
                  <a:pt x="93131" y="63282"/>
                </a:lnTo>
                <a:lnTo>
                  <a:pt x="136927" y="102114"/>
                </a:lnTo>
                <a:lnTo>
                  <a:pt x="177055" y="153620"/>
                </a:lnTo>
                <a:lnTo>
                  <a:pt x="211198" y="214974"/>
                </a:lnTo>
                <a:lnTo>
                  <a:pt x="237594" y="283637"/>
                </a:lnTo>
                <a:lnTo>
                  <a:pt x="254580" y="357060"/>
                </a:lnTo>
                <a:lnTo>
                  <a:pt x="266929" y="512812"/>
                </a:lnTo>
                <a:lnTo>
                  <a:pt x="284844" y="590249"/>
                </a:lnTo>
                <a:lnTo>
                  <a:pt x="312680" y="662659"/>
                </a:lnTo>
                <a:lnTo>
                  <a:pt x="348876" y="727701"/>
                </a:lnTo>
                <a:lnTo>
                  <a:pt x="391975" y="783019"/>
                </a:lnTo>
                <a:lnTo>
                  <a:pt x="440667" y="826192"/>
                </a:lnTo>
                <a:lnTo>
                  <a:pt x="493237" y="854243"/>
                </a:lnTo>
                <a:lnTo>
                  <a:pt x="548504" y="864487"/>
                </a:lnTo>
                <a:lnTo>
                  <a:pt x="551152" y="836035"/>
                </a:lnTo>
                <a:lnTo>
                  <a:pt x="526653" y="833756"/>
                </a:lnTo>
                <a:lnTo>
                  <a:pt x="503863" y="827525"/>
                </a:lnTo>
                <a:lnTo>
                  <a:pt x="457098" y="802571"/>
                </a:lnTo>
                <a:lnTo>
                  <a:pt x="412899" y="763383"/>
                </a:lnTo>
                <a:lnTo>
                  <a:pt x="372772" y="711878"/>
                </a:lnTo>
                <a:lnTo>
                  <a:pt x="338630" y="650524"/>
                </a:lnTo>
                <a:lnTo>
                  <a:pt x="312234" y="581860"/>
                </a:lnTo>
                <a:lnTo>
                  <a:pt x="295248" y="508438"/>
                </a:lnTo>
                <a:lnTo>
                  <a:pt x="282898" y="352686"/>
                </a:lnTo>
                <a:lnTo>
                  <a:pt x="264982" y="275249"/>
                </a:lnTo>
                <a:lnTo>
                  <a:pt x="237147" y="202839"/>
                </a:lnTo>
                <a:lnTo>
                  <a:pt x="200952" y="137797"/>
                </a:lnTo>
                <a:lnTo>
                  <a:pt x="157853" y="82478"/>
                </a:lnTo>
                <a:lnTo>
                  <a:pt x="128163" y="56154"/>
                </a:lnTo>
                <a:close/>
              </a:path>
              <a:path w="551179" h="864870">
                <a:moveTo>
                  <a:pt x="94625" y="0"/>
                </a:moveTo>
                <a:lnTo>
                  <a:pt x="0" y="15236"/>
                </a:lnTo>
                <a:lnTo>
                  <a:pt x="68963" y="81794"/>
                </a:lnTo>
                <a:lnTo>
                  <a:pt x="77007" y="56154"/>
                </a:lnTo>
                <a:lnTo>
                  <a:pt x="128163" y="56154"/>
                </a:lnTo>
                <a:lnTo>
                  <a:pt x="108758" y="38949"/>
                </a:lnTo>
                <a:lnTo>
                  <a:pt x="85615" y="28715"/>
                </a:lnTo>
                <a:lnTo>
                  <a:pt x="94625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16589" y="5581975"/>
            <a:ext cx="535940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  <a:tabLst>
                <a:tab pos="1640839" algn="l"/>
              </a:tabLst>
            </a:pPr>
            <a:r>
              <a:rPr sz="2800" b="1" spc="-250" dirty="0">
                <a:latin typeface="Arial"/>
                <a:cs typeface="Arial"/>
              </a:rPr>
              <a:t>Record:	</a:t>
            </a:r>
            <a:r>
              <a:rPr sz="2800" spc="-10" dirty="0">
                <a:latin typeface="Courier New"/>
                <a:cs typeface="Courier New"/>
              </a:rPr>
              <a:t>"m"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72507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15392" y="1588031"/>
            <a:ext cx="245745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45" dirty="0">
                <a:latin typeface="Courier New"/>
                <a:cs typeface="Courier New"/>
              </a:rPr>
              <a:t>(</a:t>
            </a:r>
            <a:r>
              <a:rPr sz="2800" spc="-45" dirty="0">
                <a:latin typeface="Arial Unicode MS"/>
                <a:cs typeface="Arial Unicode MS"/>
              </a:rPr>
              <a:t>ℎ</a:t>
            </a:r>
            <a:r>
              <a:rPr lang="en-US" sz="3000" spc="-67" baseline="-15277" dirty="0">
                <a:latin typeface="Arial Unicode MS"/>
                <a:cs typeface="Arial Unicode MS"/>
              </a:rPr>
              <a:t>1</a:t>
            </a:r>
            <a:r>
              <a:rPr sz="2800" spc="-45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1134" y="3321812"/>
            <a:ext cx="245745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spc="-220" dirty="0">
                <a:latin typeface="Courier New"/>
                <a:cs typeface="Courier New"/>
              </a:rPr>
              <a:t>(</a:t>
            </a:r>
            <a:r>
              <a:rPr sz="2800" spc="-220" dirty="0">
                <a:latin typeface="Arial Unicode MS"/>
                <a:cs typeface="Arial Unicode MS"/>
              </a:rPr>
              <a:t>ℎ</a:t>
            </a:r>
            <a:r>
              <a:rPr lang="en-US" sz="3000" spc="-330" baseline="-15277" dirty="0">
                <a:latin typeface="Arial Unicode MS"/>
                <a:cs typeface="Arial Unicode MS"/>
              </a:rPr>
              <a:t>0</a:t>
            </a:r>
            <a:r>
              <a:rPr sz="2800" spc="-220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59679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80" dirty="0"/>
              <a:t>An example</a:t>
            </a:r>
            <a:endParaRPr spc="280" dirty="0"/>
          </a:p>
        </p:txBody>
      </p:sp>
      <p:sp>
        <p:nvSpPr>
          <p:cNvPr id="3" name="object 3"/>
          <p:cNvSpPr txBox="1"/>
          <p:nvPr/>
        </p:nvSpPr>
        <p:spPr>
          <a:xfrm>
            <a:off x="8900921" y="4367209"/>
            <a:ext cx="8293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"m"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6589" y="5581975"/>
            <a:ext cx="535940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  <a:tabLst>
                <a:tab pos="1640839" algn="l"/>
              </a:tabLst>
            </a:pPr>
            <a:r>
              <a:rPr sz="2800" b="1" spc="-250" dirty="0">
                <a:latin typeface="Arial"/>
                <a:cs typeface="Arial"/>
              </a:rPr>
              <a:t>Record:	</a:t>
            </a:r>
            <a:r>
              <a:rPr sz="2800" spc="-10" dirty="0">
                <a:latin typeface="Courier New"/>
                <a:cs typeface="Courier New"/>
              </a:rPr>
              <a:t>"m"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2466973" y="0"/>
                </a:moveTo>
                <a:lnTo>
                  <a:pt x="133352" y="0"/>
                </a:lnTo>
                <a:lnTo>
                  <a:pt x="91202" y="6798"/>
                </a:lnTo>
                <a:lnTo>
                  <a:pt x="54596" y="25728"/>
                </a:lnTo>
                <a:lnTo>
                  <a:pt x="25729" y="54595"/>
                </a:lnTo>
                <a:lnTo>
                  <a:pt x="6798" y="91201"/>
                </a:lnTo>
                <a:lnTo>
                  <a:pt x="0" y="133351"/>
                </a:lnTo>
                <a:lnTo>
                  <a:pt x="0" y="666747"/>
                </a:lnTo>
                <a:lnTo>
                  <a:pt x="6798" y="708897"/>
                </a:lnTo>
                <a:lnTo>
                  <a:pt x="25729" y="745503"/>
                </a:lnTo>
                <a:lnTo>
                  <a:pt x="54596" y="774370"/>
                </a:lnTo>
                <a:lnTo>
                  <a:pt x="91202" y="793301"/>
                </a:lnTo>
                <a:lnTo>
                  <a:pt x="133352" y="800100"/>
                </a:lnTo>
                <a:lnTo>
                  <a:pt x="2466973" y="800100"/>
                </a:lnTo>
                <a:lnTo>
                  <a:pt x="2509122" y="793301"/>
                </a:lnTo>
                <a:lnTo>
                  <a:pt x="2545729" y="774370"/>
                </a:lnTo>
                <a:lnTo>
                  <a:pt x="2574595" y="745503"/>
                </a:lnTo>
                <a:lnTo>
                  <a:pt x="2593526" y="708897"/>
                </a:lnTo>
                <a:lnTo>
                  <a:pt x="2600325" y="666747"/>
                </a:lnTo>
                <a:lnTo>
                  <a:pt x="2600325" y="133351"/>
                </a:lnTo>
                <a:lnTo>
                  <a:pt x="2593526" y="91201"/>
                </a:lnTo>
                <a:lnTo>
                  <a:pt x="2574595" y="54595"/>
                </a:lnTo>
                <a:lnTo>
                  <a:pt x="2545729" y="25728"/>
                </a:lnTo>
                <a:lnTo>
                  <a:pt x="2509122" y="6798"/>
                </a:lnTo>
                <a:lnTo>
                  <a:pt x="2466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0" y="133352"/>
                </a:moveTo>
                <a:lnTo>
                  <a:pt x="6798" y="91202"/>
                </a:lnTo>
                <a:lnTo>
                  <a:pt x="25729" y="54596"/>
                </a:lnTo>
                <a:lnTo>
                  <a:pt x="54596" y="25729"/>
                </a:lnTo>
                <a:lnTo>
                  <a:pt x="91202" y="6798"/>
                </a:lnTo>
                <a:lnTo>
                  <a:pt x="133352" y="0"/>
                </a:lnTo>
                <a:lnTo>
                  <a:pt x="2466973" y="0"/>
                </a:lnTo>
                <a:lnTo>
                  <a:pt x="2509122" y="6798"/>
                </a:lnTo>
                <a:lnTo>
                  <a:pt x="2545728" y="25729"/>
                </a:lnTo>
                <a:lnTo>
                  <a:pt x="2574595" y="54596"/>
                </a:lnTo>
                <a:lnTo>
                  <a:pt x="2593526" y="91202"/>
                </a:lnTo>
                <a:lnTo>
                  <a:pt x="2600325" y="133352"/>
                </a:lnTo>
                <a:lnTo>
                  <a:pt x="2600325" y="666747"/>
                </a:lnTo>
                <a:lnTo>
                  <a:pt x="2593526" y="708897"/>
                </a:lnTo>
                <a:lnTo>
                  <a:pt x="2574595" y="745503"/>
                </a:lnTo>
                <a:lnTo>
                  <a:pt x="2545728" y="774370"/>
                </a:lnTo>
                <a:lnTo>
                  <a:pt x="2509122" y="793301"/>
                </a:lnTo>
                <a:lnTo>
                  <a:pt x="2466973" y="800100"/>
                </a:lnTo>
                <a:lnTo>
                  <a:pt x="133352" y="800100"/>
                </a:lnTo>
                <a:lnTo>
                  <a:pt x="91202" y="793301"/>
                </a:lnTo>
                <a:lnTo>
                  <a:pt x="54596" y="774370"/>
                </a:lnTo>
                <a:lnTo>
                  <a:pt x="25729" y="745503"/>
                </a:lnTo>
                <a:lnTo>
                  <a:pt x="6798" y="708897"/>
                </a:lnTo>
                <a:lnTo>
                  <a:pt x="0" y="666747"/>
                </a:lnTo>
                <a:lnTo>
                  <a:pt x="0" y="1333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41418" y="2991802"/>
            <a:ext cx="2148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30" dirty="0">
                <a:latin typeface="Arial"/>
                <a:cs typeface="Arial"/>
              </a:rPr>
              <a:t>LSTM</a:t>
            </a:r>
            <a:r>
              <a:rPr sz="2800" b="1" spc="-215" dirty="0">
                <a:latin typeface="Arial"/>
                <a:cs typeface="Arial"/>
              </a:rPr>
              <a:t> </a:t>
            </a:r>
            <a:r>
              <a:rPr sz="2800" b="1" spc="-210" dirty="0">
                <a:latin typeface="Arial"/>
                <a:cs typeface="Arial"/>
              </a:rPr>
              <a:t>Decoder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20207" y="3645427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49"/>
                </a:lnTo>
                <a:lnTo>
                  <a:pt x="114300" y="704849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499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499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58123" y="2981652"/>
            <a:ext cx="245745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45" dirty="0">
                <a:latin typeface="Courier New"/>
                <a:cs typeface="Courier New"/>
              </a:rPr>
              <a:t>(</a:t>
            </a:r>
            <a:r>
              <a:rPr sz="2800" spc="-45" dirty="0">
                <a:latin typeface="Arial Unicode MS"/>
                <a:cs typeface="Arial Unicode MS"/>
              </a:rPr>
              <a:t>ℎ</a:t>
            </a:r>
            <a:r>
              <a:rPr lang="en-US" sz="3000" spc="-67" baseline="-15277" dirty="0">
                <a:latin typeface="Arial Unicode MS"/>
                <a:cs typeface="Arial Unicode MS"/>
              </a:rPr>
              <a:t>1</a:t>
            </a:r>
            <a:r>
              <a:rPr sz="2800" spc="-45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15334" y="3148012"/>
            <a:ext cx="1300480" cy="190500"/>
          </a:xfrm>
          <a:custGeom>
            <a:avLst/>
            <a:gdLst/>
            <a:ahLst/>
            <a:cxnLst/>
            <a:rect l="l" t="t" r="r" b="b"/>
            <a:pathLst>
              <a:path w="1300479" h="190500">
                <a:moveTo>
                  <a:pt x="1109460" y="0"/>
                </a:moveTo>
                <a:lnTo>
                  <a:pt x="117042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170420" y="114300"/>
                </a:lnTo>
                <a:lnTo>
                  <a:pt x="1109460" y="190500"/>
                </a:lnTo>
                <a:lnTo>
                  <a:pt x="1299960" y="95250"/>
                </a:lnTo>
                <a:lnTo>
                  <a:pt x="1109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2608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80" dirty="0"/>
              <a:t>An example</a:t>
            </a:r>
            <a:endParaRPr spc="280" dirty="0"/>
          </a:p>
        </p:txBody>
      </p:sp>
      <p:sp>
        <p:nvSpPr>
          <p:cNvPr id="3" name="object 3"/>
          <p:cNvSpPr txBox="1"/>
          <p:nvPr/>
        </p:nvSpPr>
        <p:spPr>
          <a:xfrm>
            <a:off x="3416589" y="5581975"/>
            <a:ext cx="535940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  <a:tabLst>
                <a:tab pos="1640839" algn="l"/>
              </a:tabLst>
            </a:pPr>
            <a:r>
              <a:rPr sz="2800" b="1" spc="-250" dirty="0">
                <a:latin typeface="Arial"/>
                <a:cs typeface="Arial"/>
              </a:rPr>
              <a:t>Record:	</a:t>
            </a:r>
            <a:r>
              <a:rPr sz="2800" spc="-10" dirty="0">
                <a:latin typeface="Courier New"/>
                <a:cs typeface="Courier New"/>
              </a:rPr>
              <a:t>"ma"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00921" y="4367209"/>
            <a:ext cx="8293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"m"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2466973" y="0"/>
                </a:moveTo>
                <a:lnTo>
                  <a:pt x="133352" y="0"/>
                </a:lnTo>
                <a:lnTo>
                  <a:pt x="91202" y="6798"/>
                </a:lnTo>
                <a:lnTo>
                  <a:pt x="54596" y="25728"/>
                </a:lnTo>
                <a:lnTo>
                  <a:pt x="25729" y="54595"/>
                </a:lnTo>
                <a:lnTo>
                  <a:pt x="6798" y="91201"/>
                </a:lnTo>
                <a:lnTo>
                  <a:pt x="0" y="133351"/>
                </a:lnTo>
                <a:lnTo>
                  <a:pt x="0" y="666747"/>
                </a:lnTo>
                <a:lnTo>
                  <a:pt x="6798" y="708897"/>
                </a:lnTo>
                <a:lnTo>
                  <a:pt x="25729" y="745503"/>
                </a:lnTo>
                <a:lnTo>
                  <a:pt x="54596" y="774370"/>
                </a:lnTo>
                <a:lnTo>
                  <a:pt x="91202" y="793301"/>
                </a:lnTo>
                <a:lnTo>
                  <a:pt x="133352" y="800100"/>
                </a:lnTo>
                <a:lnTo>
                  <a:pt x="2466973" y="800100"/>
                </a:lnTo>
                <a:lnTo>
                  <a:pt x="2509122" y="793301"/>
                </a:lnTo>
                <a:lnTo>
                  <a:pt x="2545729" y="774370"/>
                </a:lnTo>
                <a:lnTo>
                  <a:pt x="2574595" y="745503"/>
                </a:lnTo>
                <a:lnTo>
                  <a:pt x="2593526" y="708897"/>
                </a:lnTo>
                <a:lnTo>
                  <a:pt x="2600325" y="666747"/>
                </a:lnTo>
                <a:lnTo>
                  <a:pt x="2600325" y="133351"/>
                </a:lnTo>
                <a:lnTo>
                  <a:pt x="2593526" y="91201"/>
                </a:lnTo>
                <a:lnTo>
                  <a:pt x="2574595" y="54595"/>
                </a:lnTo>
                <a:lnTo>
                  <a:pt x="2545729" y="25728"/>
                </a:lnTo>
                <a:lnTo>
                  <a:pt x="2509122" y="6798"/>
                </a:lnTo>
                <a:lnTo>
                  <a:pt x="2466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0" y="133352"/>
                </a:moveTo>
                <a:lnTo>
                  <a:pt x="6798" y="91202"/>
                </a:lnTo>
                <a:lnTo>
                  <a:pt x="25729" y="54596"/>
                </a:lnTo>
                <a:lnTo>
                  <a:pt x="54596" y="25729"/>
                </a:lnTo>
                <a:lnTo>
                  <a:pt x="91202" y="6798"/>
                </a:lnTo>
                <a:lnTo>
                  <a:pt x="133352" y="0"/>
                </a:lnTo>
                <a:lnTo>
                  <a:pt x="2466973" y="0"/>
                </a:lnTo>
                <a:lnTo>
                  <a:pt x="2509122" y="6798"/>
                </a:lnTo>
                <a:lnTo>
                  <a:pt x="2545728" y="25729"/>
                </a:lnTo>
                <a:lnTo>
                  <a:pt x="2574595" y="54596"/>
                </a:lnTo>
                <a:lnTo>
                  <a:pt x="2593526" y="91202"/>
                </a:lnTo>
                <a:lnTo>
                  <a:pt x="2600325" y="133352"/>
                </a:lnTo>
                <a:lnTo>
                  <a:pt x="2600325" y="666747"/>
                </a:lnTo>
                <a:lnTo>
                  <a:pt x="2593526" y="708897"/>
                </a:lnTo>
                <a:lnTo>
                  <a:pt x="2574595" y="745503"/>
                </a:lnTo>
                <a:lnTo>
                  <a:pt x="2545728" y="774370"/>
                </a:lnTo>
                <a:lnTo>
                  <a:pt x="2509122" y="793301"/>
                </a:lnTo>
                <a:lnTo>
                  <a:pt x="2466973" y="800100"/>
                </a:lnTo>
                <a:lnTo>
                  <a:pt x="133352" y="800100"/>
                </a:lnTo>
                <a:lnTo>
                  <a:pt x="91202" y="793301"/>
                </a:lnTo>
                <a:lnTo>
                  <a:pt x="54596" y="774370"/>
                </a:lnTo>
                <a:lnTo>
                  <a:pt x="25729" y="745503"/>
                </a:lnTo>
                <a:lnTo>
                  <a:pt x="6798" y="708897"/>
                </a:lnTo>
                <a:lnTo>
                  <a:pt x="0" y="666747"/>
                </a:lnTo>
                <a:lnTo>
                  <a:pt x="0" y="1333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41418" y="2991802"/>
            <a:ext cx="2148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30" dirty="0">
                <a:latin typeface="Arial"/>
                <a:cs typeface="Arial"/>
              </a:rPr>
              <a:t>LSTM</a:t>
            </a:r>
            <a:r>
              <a:rPr sz="2800" b="1" spc="-215" dirty="0">
                <a:latin typeface="Arial"/>
                <a:cs typeface="Arial"/>
              </a:rPr>
              <a:t> </a:t>
            </a:r>
            <a:r>
              <a:rPr sz="2800" b="1" spc="-210" dirty="0">
                <a:latin typeface="Arial"/>
                <a:cs typeface="Arial"/>
              </a:rPr>
              <a:t>Decoder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20207" y="3645427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49"/>
                </a:lnTo>
                <a:lnTo>
                  <a:pt x="114300" y="704849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499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499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58123" y="2981652"/>
            <a:ext cx="245745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45" dirty="0">
                <a:latin typeface="Courier New"/>
                <a:cs typeface="Courier New"/>
              </a:rPr>
              <a:t>(</a:t>
            </a:r>
            <a:r>
              <a:rPr sz="2800" spc="-45" dirty="0">
                <a:latin typeface="Arial Unicode MS"/>
                <a:cs typeface="Arial Unicode MS"/>
              </a:rPr>
              <a:t>ℎ</a:t>
            </a:r>
            <a:r>
              <a:rPr lang="en-US" sz="3000" spc="-67" baseline="-15277" dirty="0">
                <a:latin typeface="Arial Unicode MS"/>
                <a:cs typeface="Arial Unicode MS"/>
              </a:rPr>
              <a:t>1</a:t>
            </a:r>
            <a:r>
              <a:rPr sz="2800" spc="-45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15334" y="3148012"/>
            <a:ext cx="1300480" cy="190500"/>
          </a:xfrm>
          <a:custGeom>
            <a:avLst/>
            <a:gdLst/>
            <a:ahLst/>
            <a:cxnLst/>
            <a:rect l="l" t="t" r="r" b="b"/>
            <a:pathLst>
              <a:path w="1300479" h="190500">
                <a:moveTo>
                  <a:pt x="1109460" y="0"/>
                </a:moveTo>
                <a:lnTo>
                  <a:pt x="117042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170420" y="114300"/>
                </a:lnTo>
                <a:lnTo>
                  <a:pt x="1109460" y="190500"/>
                </a:lnTo>
                <a:lnTo>
                  <a:pt x="1299960" y="95250"/>
                </a:lnTo>
                <a:lnTo>
                  <a:pt x="1109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77432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58146" y="1578505"/>
            <a:ext cx="8293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"a"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72507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15392" y="1588031"/>
            <a:ext cx="245745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spc="-30" dirty="0">
                <a:latin typeface="Courier New"/>
                <a:cs typeface="Courier New"/>
              </a:rPr>
              <a:t>(</a:t>
            </a:r>
            <a:r>
              <a:rPr sz="2800" spc="-30" dirty="0">
                <a:latin typeface="Arial Unicode MS"/>
                <a:cs typeface="Arial Unicode MS"/>
              </a:rPr>
              <a:t>ℎ</a:t>
            </a:r>
            <a:r>
              <a:rPr lang="en-US" sz="3000" spc="-44" baseline="-15277" dirty="0">
                <a:latin typeface="Arial Unicode MS"/>
                <a:cs typeface="Arial Unicode MS"/>
              </a:rPr>
              <a:t>2</a:t>
            </a:r>
            <a:r>
              <a:rPr sz="2800" spc="-30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8917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80" dirty="0"/>
              <a:t>An example</a:t>
            </a:r>
            <a:endParaRPr spc="280" dirty="0"/>
          </a:p>
        </p:txBody>
      </p:sp>
      <p:sp>
        <p:nvSpPr>
          <p:cNvPr id="3" name="object 3"/>
          <p:cNvSpPr txBox="1"/>
          <p:nvPr/>
        </p:nvSpPr>
        <p:spPr>
          <a:xfrm>
            <a:off x="3416589" y="5581975"/>
            <a:ext cx="535940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  <a:tabLst>
                <a:tab pos="1640839" algn="l"/>
              </a:tabLst>
            </a:pPr>
            <a:r>
              <a:rPr sz="2800" b="1" spc="-250" dirty="0">
                <a:latin typeface="Arial"/>
                <a:cs typeface="Arial"/>
              </a:rPr>
              <a:t>Record:	</a:t>
            </a:r>
            <a:r>
              <a:rPr sz="2800" spc="-10" dirty="0">
                <a:latin typeface="Courier New"/>
                <a:cs typeface="Courier New"/>
              </a:rPr>
              <a:t>"ma"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00921" y="4367209"/>
            <a:ext cx="8293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"a"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2466973" y="0"/>
                </a:moveTo>
                <a:lnTo>
                  <a:pt x="133352" y="0"/>
                </a:lnTo>
                <a:lnTo>
                  <a:pt x="91202" y="6798"/>
                </a:lnTo>
                <a:lnTo>
                  <a:pt x="54596" y="25728"/>
                </a:lnTo>
                <a:lnTo>
                  <a:pt x="25729" y="54595"/>
                </a:lnTo>
                <a:lnTo>
                  <a:pt x="6798" y="91201"/>
                </a:lnTo>
                <a:lnTo>
                  <a:pt x="0" y="133351"/>
                </a:lnTo>
                <a:lnTo>
                  <a:pt x="0" y="666747"/>
                </a:lnTo>
                <a:lnTo>
                  <a:pt x="6798" y="708897"/>
                </a:lnTo>
                <a:lnTo>
                  <a:pt x="25729" y="745503"/>
                </a:lnTo>
                <a:lnTo>
                  <a:pt x="54596" y="774370"/>
                </a:lnTo>
                <a:lnTo>
                  <a:pt x="91202" y="793301"/>
                </a:lnTo>
                <a:lnTo>
                  <a:pt x="133352" y="800100"/>
                </a:lnTo>
                <a:lnTo>
                  <a:pt x="2466973" y="800100"/>
                </a:lnTo>
                <a:lnTo>
                  <a:pt x="2509122" y="793301"/>
                </a:lnTo>
                <a:lnTo>
                  <a:pt x="2545729" y="774370"/>
                </a:lnTo>
                <a:lnTo>
                  <a:pt x="2574595" y="745503"/>
                </a:lnTo>
                <a:lnTo>
                  <a:pt x="2593526" y="708897"/>
                </a:lnTo>
                <a:lnTo>
                  <a:pt x="2600325" y="666747"/>
                </a:lnTo>
                <a:lnTo>
                  <a:pt x="2600325" y="133351"/>
                </a:lnTo>
                <a:lnTo>
                  <a:pt x="2593526" y="91201"/>
                </a:lnTo>
                <a:lnTo>
                  <a:pt x="2574595" y="54595"/>
                </a:lnTo>
                <a:lnTo>
                  <a:pt x="2545729" y="25728"/>
                </a:lnTo>
                <a:lnTo>
                  <a:pt x="2509122" y="6798"/>
                </a:lnTo>
                <a:lnTo>
                  <a:pt x="2466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0" y="133352"/>
                </a:moveTo>
                <a:lnTo>
                  <a:pt x="6798" y="91202"/>
                </a:lnTo>
                <a:lnTo>
                  <a:pt x="25729" y="54596"/>
                </a:lnTo>
                <a:lnTo>
                  <a:pt x="54596" y="25729"/>
                </a:lnTo>
                <a:lnTo>
                  <a:pt x="91202" y="6798"/>
                </a:lnTo>
                <a:lnTo>
                  <a:pt x="133352" y="0"/>
                </a:lnTo>
                <a:lnTo>
                  <a:pt x="2466973" y="0"/>
                </a:lnTo>
                <a:lnTo>
                  <a:pt x="2509122" y="6798"/>
                </a:lnTo>
                <a:lnTo>
                  <a:pt x="2545728" y="25729"/>
                </a:lnTo>
                <a:lnTo>
                  <a:pt x="2574595" y="54596"/>
                </a:lnTo>
                <a:lnTo>
                  <a:pt x="2593526" y="91202"/>
                </a:lnTo>
                <a:lnTo>
                  <a:pt x="2600325" y="133352"/>
                </a:lnTo>
                <a:lnTo>
                  <a:pt x="2600325" y="666747"/>
                </a:lnTo>
                <a:lnTo>
                  <a:pt x="2593526" y="708897"/>
                </a:lnTo>
                <a:lnTo>
                  <a:pt x="2574595" y="745503"/>
                </a:lnTo>
                <a:lnTo>
                  <a:pt x="2545728" y="774370"/>
                </a:lnTo>
                <a:lnTo>
                  <a:pt x="2509122" y="793301"/>
                </a:lnTo>
                <a:lnTo>
                  <a:pt x="2466973" y="800100"/>
                </a:lnTo>
                <a:lnTo>
                  <a:pt x="133352" y="800100"/>
                </a:lnTo>
                <a:lnTo>
                  <a:pt x="91202" y="793301"/>
                </a:lnTo>
                <a:lnTo>
                  <a:pt x="54596" y="774370"/>
                </a:lnTo>
                <a:lnTo>
                  <a:pt x="25729" y="745503"/>
                </a:lnTo>
                <a:lnTo>
                  <a:pt x="6798" y="708897"/>
                </a:lnTo>
                <a:lnTo>
                  <a:pt x="0" y="666747"/>
                </a:lnTo>
                <a:lnTo>
                  <a:pt x="0" y="1333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41418" y="2991802"/>
            <a:ext cx="2148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30" dirty="0">
                <a:latin typeface="Arial"/>
                <a:cs typeface="Arial"/>
              </a:rPr>
              <a:t>LSTM</a:t>
            </a:r>
            <a:r>
              <a:rPr sz="2800" b="1" spc="-215" dirty="0">
                <a:latin typeface="Arial"/>
                <a:cs typeface="Arial"/>
              </a:rPr>
              <a:t> </a:t>
            </a:r>
            <a:r>
              <a:rPr sz="2800" b="1" spc="-210" dirty="0">
                <a:latin typeface="Arial"/>
                <a:cs typeface="Arial"/>
              </a:rPr>
              <a:t>Decoder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20207" y="3645427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49"/>
                </a:lnTo>
                <a:lnTo>
                  <a:pt x="114300" y="704849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499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499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62259" y="2981652"/>
            <a:ext cx="2449195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spc="-30" dirty="0">
                <a:latin typeface="Courier New"/>
                <a:cs typeface="Courier New"/>
              </a:rPr>
              <a:t>(</a:t>
            </a:r>
            <a:r>
              <a:rPr sz="2800" spc="-30" dirty="0">
                <a:latin typeface="Arial Unicode MS"/>
                <a:cs typeface="Arial Unicode MS"/>
              </a:rPr>
              <a:t>ℎ</a:t>
            </a:r>
            <a:r>
              <a:rPr lang="en-US" sz="3000" spc="-44" baseline="-15277" dirty="0">
                <a:latin typeface="Arial Unicode MS"/>
                <a:cs typeface="Arial Unicode MS"/>
              </a:rPr>
              <a:t>2</a:t>
            </a:r>
            <a:r>
              <a:rPr sz="2800" spc="-30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15334" y="3148012"/>
            <a:ext cx="1300480" cy="190500"/>
          </a:xfrm>
          <a:custGeom>
            <a:avLst/>
            <a:gdLst/>
            <a:ahLst/>
            <a:cxnLst/>
            <a:rect l="l" t="t" r="r" b="b"/>
            <a:pathLst>
              <a:path w="1300479" h="190500">
                <a:moveTo>
                  <a:pt x="1109460" y="0"/>
                </a:moveTo>
                <a:lnTo>
                  <a:pt x="117042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170420" y="114300"/>
                </a:lnTo>
                <a:lnTo>
                  <a:pt x="1109460" y="190500"/>
                </a:lnTo>
                <a:lnTo>
                  <a:pt x="1299960" y="95250"/>
                </a:lnTo>
                <a:lnTo>
                  <a:pt x="1109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9327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80" dirty="0"/>
              <a:t>An example</a:t>
            </a:r>
            <a:endParaRPr spc="280" dirty="0"/>
          </a:p>
        </p:txBody>
      </p:sp>
      <p:sp>
        <p:nvSpPr>
          <p:cNvPr id="3" name="object 3"/>
          <p:cNvSpPr txBox="1"/>
          <p:nvPr/>
        </p:nvSpPr>
        <p:spPr>
          <a:xfrm>
            <a:off x="3416589" y="5581975"/>
            <a:ext cx="535940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  <a:tabLst>
                <a:tab pos="1640839" algn="l"/>
              </a:tabLst>
            </a:pPr>
            <a:r>
              <a:rPr sz="2800" b="1" spc="-250" dirty="0">
                <a:latin typeface="Arial"/>
                <a:cs typeface="Arial"/>
              </a:rPr>
              <a:t>Record:	</a:t>
            </a:r>
            <a:r>
              <a:rPr sz="2800" spc="-10" dirty="0">
                <a:latin typeface="Courier New"/>
                <a:cs typeface="Courier New"/>
              </a:rPr>
              <a:t>"mac"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00921" y="4367209"/>
            <a:ext cx="8293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"a"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2466973" y="0"/>
                </a:moveTo>
                <a:lnTo>
                  <a:pt x="133352" y="0"/>
                </a:lnTo>
                <a:lnTo>
                  <a:pt x="91202" y="6798"/>
                </a:lnTo>
                <a:lnTo>
                  <a:pt x="54596" y="25728"/>
                </a:lnTo>
                <a:lnTo>
                  <a:pt x="25729" y="54595"/>
                </a:lnTo>
                <a:lnTo>
                  <a:pt x="6798" y="91201"/>
                </a:lnTo>
                <a:lnTo>
                  <a:pt x="0" y="133351"/>
                </a:lnTo>
                <a:lnTo>
                  <a:pt x="0" y="666747"/>
                </a:lnTo>
                <a:lnTo>
                  <a:pt x="6798" y="708897"/>
                </a:lnTo>
                <a:lnTo>
                  <a:pt x="25729" y="745503"/>
                </a:lnTo>
                <a:lnTo>
                  <a:pt x="54596" y="774370"/>
                </a:lnTo>
                <a:lnTo>
                  <a:pt x="91202" y="793301"/>
                </a:lnTo>
                <a:lnTo>
                  <a:pt x="133352" y="800100"/>
                </a:lnTo>
                <a:lnTo>
                  <a:pt x="2466973" y="800100"/>
                </a:lnTo>
                <a:lnTo>
                  <a:pt x="2509122" y="793301"/>
                </a:lnTo>
                <a:lnTo>
                  <a:pt x="2545729" y="774370"/>
                </a:lnTo>
                <a:lnTo>
                  <a:pt x="2574595" y="745503"/>
                </a:lnTo>
                <a:lnTo>
                  <a:pt x="2593526" y="708897"/>
                </a:lnTo>
                <a:lnTo>
                  <a:pt x="2600325" y="666747"/>
                </a:lnTo>
                <a:lnTo>
                  <a:pt x="2600325" y="133351"/>
                </a:lnTo>
                <a:lnTo>
                  <a:pt x="2593526" y="91201"/>
                </a:lnTo>
                <a:lnTo>
                  <a:pt x="2574595" y="54595"/>
                </a:lnTo>
                <a:lnTo>
                  <a:pt x="2545729" y="25728"/>
                </a:lnTo>
                <a:lnTo>
                  <a:pt x="2509122" y="6798"/>
                </a:lnTo>
                <a:lnTo>
                  <a:pt x="2466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0" y="133352"/>
                </a:moveTo>
                <a:lnTo>
                  <a:pt x="6798" y="91202"/>
                </a:lnTo>
                <a:lnTo>
                  <a:pt x="25729" y="54596"/>
                </a:lnTo>
                <a:lnTo>
                  <a:pt x="54596" y="25729"/>
                </a:lnTo>
                <a:lnTo>
                  <a:pt x="91202" y="6798"/>
                </a:lnTo>
                <a:lnTo>
                  <a:pt x="133352" y="0"/>
                </a:lnTo>
                <a:lnTo>
                  <a:pt x="2466973" y="0"/>
                </a:lnTo>
                <a:lnTo>
                  <a:pt x="2509122" y="6798"/>
                </a:lnTo>
                <a:lnTo>
                  <a:pt x="2545728" y="25729"/>
                </a:lnTo>
                <a:lnTo>
                  <a:pt x="2574595" y="54596"/>
                </a:lnTo>
                <a:lnTo>
                  <a:pt x="2593526" y="91202"/>
                </a:lnTo>
                <a:lnTo>
                  <a:pt x="2600325" y="133352"/>
                </a:lnTo>
                <a:lnTo>
                  <a:pt x="2600325" y="666747"/>
                </a:lnTo>
                <a:lnTo>
                  <a:pt x="2593526" y="708897"/>
                </a:lnTo>
                <a:lnTo>
                  <a:pt x="2574595" y="745503"/>
                </a:lnTo>
                <a:lnTo>
                  <a:pt x="2545728" y="774370"/>
                </a:lnTo>
                <a:lnTo>
                  <a:pt x="2509122" y="793301"/>
                </a:lnTo>
                <a:lnTo>
                  <a:pt x="2466973" y="800100"/>
                </a:lnTo>
                <a:lnTo>
                  <a:pt x="133352" y="800100"/>
                </a:lnTo>
                <a:lnTo>
                  <a:pt x="91202" y="793301"/>
                </a:lnTo>
                <a:lnTo>
                  <a:pt x="54596" y="774370"/>
                </a:lnTo>
                <a:lnTo>
                  <a:pt x="25729" y="745503"/>
                </a:lnTo>
                <a:lnTo>
                  <a:pt x="6798" y="708897"/>
                </a:lnTo>
                <a:lnTo>
                  <a:pt x="0" y="666747"/>
                </a:lnTo>
                <a:lnTo>
                  <a:pt x="0" y="1333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41418" y="2991802"/>
            <a:ext cx="2148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30" dirty="0">
                <a:latin typeface="Arial"/>
                <a:cs typeface="Arial"/>
              </a:rPr>
              <a:t>LSTM</a:t>
            </a:r>
            <a:r>
              <a:rPr sz="2800" b="1" spc="-215" dirty="0">
                <a:latin typeface="Arial"/>
                <a:cs typeface="Arial"/>
              </a:rPr>
              <a:t> </a:t>
            </a:r>
            <a:r>
              <a:rPr sz="2800" b="1" spc="-210" dirty="0">
                <a:latin typeface="Arial"/>
                <a:cs typeface="Arial"/>
              </a:rPr>
              <a:t>Decoder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20207" y="3645427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49"/>
                </a:lnTo>
                <a:lnTo>
                  <a:pt x="114300" y="704849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499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499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62259" y="2981652"/>
            <a:ext cx="2449195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spc="-30" dirty="0">
                <a:latin typeface="Courier New"/>
                <a:cs typeface="Courier New"/>
              </a:rPr>
              <a:t>(</a:t>
            </a:r>
            <a:r>
              <a:rPr sz="2800" spc="-30" dirty="0">
                <a:latin typeface="Arial Unicode MS"/>
                <a:cs typeface="Arial Unicode MS"/>
              </a:rPr>
              <a:t>ℎ</a:t>
            </a:r>
            <a:r>
              <a:rPr lang="en-US" sz="3000" spc="-44" baseline="-15277" dirty="0">
                <a:latin typeface="Arial Unicode MS"/>
                <a:cs typeface="Arial Unicode MS"/>
              </a:rPr>
              <a:t>2</a:t>
            </a:r>
            <a:r>
              <a:rPr sz="2800" spc="-30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15334" y="3148012"/>
            <a:ext cx="1300480" cy="190500"/>
          </a:xfrm>
          <a:custGeom>
            <a:avLst/>
            <a:gdLst/>
            <a:ahLst/>
            <a:cxnLst/>
            <a:rect l="l" t="t" r="r" b="b"/>
            <a:pathLst>
              <a:path w="1300479" h="190500">
                <a:moveTo>
                  <a:pt x="1109460" y="0"/>
                </a:moveTo>
                <a:lnTo>
                  <a:pt x="117042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170420" y="114300"/>
                </a:lnTo>
                <a:lnTo>
                  <a:pt x="1109460" y="190500"/>
                </a:lnTo>
                <a:lnTo>
                  <a:pt x="1299960" y="95250"/>
                </a:lnTo>
                <a:lnTo>
                  <a:pt x="1109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77432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58146" y="1578505"/>
            <a:ext cx="8293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"c"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72507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15392" y="1588031"/>
            <a:ext cx="245745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60" dirty="0">
                <a:latin typeface="Courier New"/>
                <a:cs typeface="Courier New"/>
              </a:rPr>
              <a:t>(</a:t>
            </a:r>
            <a:r>
              <a:rPr sz="2800" spc="-60" dirty="0">
                <a:latin typeface="Arial Unicode MS"/>
                <a:cs typeface="Arial Unicode MS"/>
              </a:rPr>
              <a:t>ℎ</a:t>
            </a:r>
            <a:r>
              <a:rPr lang="en-US" sz="3000" spc="-89" baseline="-15277" dirty="0">
                <a:latin typeface="Arial Unicode MS"/>
                <a:cs typeface="Arial Unicode MS"/>
              </a:rPr>
              <a:t>3</a:t>
            </a:r>
            <a:r>
              <a:rPr sz="2800" spc="-60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36365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2466973" y="0"/>
                </a:moveTo>
                <a:lnTo>
                  <a:pt x="133352" y="0"/>
                </a:lnTo>
                <a:lnTo>
                  <a:pt x="91202" y="6798"/>
                </a:lnTo>
                <a:lnTo>
                  <a:pt x="54596" y="25728"/>
                </a:lnTo>
                <a:lnTo>
                  <a:pt x="25729" y="54595"/>
                </a:lnTo>
                <a:lnTo>
                  <a:pt x="6798" y="91201"/>
                </a:lnTo>
                <a:lnTo>
                  <a:pt x="0" y="133351"/>
                </a:lnTo>
                <a:lnTo>
                  <a:pt x="0" y="666747"/>
                </a:lnTo>
                <a:lnTo>
                  <a:pt x="6798" y="708897"/>
                </a:lnTo>
                <a:lnTo>
                  <a:pt x="25729" y="745503"/>
                </a:lnTo>
                <a:lnTo>
                  <a:pt x="54596" y="774370"/>
                </a:lnTo>
                <a:lnTo>
                  <a:pt x="91202" y="793301"/>
                </a:lnTo>
                <a:lnTo>
                  <a:pt x="133352" y="800100"/>
                </a:lnTo>
                <a:lnTo>
                  <a:pt x="2466973" y="800100"/>
                </a:lnTo>
                <a:lnTo>
                  <a:pt x="2509122" y="793301"/>
                </a:lnTo>
                <a:lnTo>
                  <a:pt x="2545729" y="774370"/>
                </a:lnTo>
                <a:lnTo>
                  <a:pt x="2574595" y="745503"/>
                </a:lnTo>
                <a:lnTo>
                  <a:pt x="2593526" y="708897"/>
                </a:lnTo>
                <a:lnTo>
                  <a:pt x="2600325" y="666747"/>
                </a:lnTo>
                <a:lnTo>
                  <a:pt x="2600325" y="133351"/>
                </a:lnTo>
                <a:lnTo>
                  <a:pt x="2593526" y="91201"/>
                </a:lnTo>
                <a:lnTo>
                  <a:pt x="2574595" y="54595"/>
                </a:lnTo>
                <a:lnTo>
                  <a:pt x="2545729" y="25728"/>
                </a:lnTo>
                <a:lnTo>
                  <a:pt x="2509122" y="6798"/>
                </a:lnTo>
                <a:lnTo>
                  <a:pt x="2466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0" y="133352"/>
                </a:moveTo>
                <a:lnTo>
                  <a:pt x="6798" y="91202"/>
                </a:lnTo>
                <a:lnTo>
                  <a:pt x="25729" y="54596"/>
                </a:lnTo>
                <a:lnTo>
                  <a:pt x="54596" y="25729"/>
                </a:lnTo>
                <a:lnTo>
                  <a:pt x="91202" y="6798"/>
                </a:lnTo>
                <a:lnTo>
                  <a:pt x="133352" y="0"/>
                </a:lnTo>
                <a:lnTo>
                  <a:pt x="2466973" y="0"/>
                </a:lnTo>
                <a:lnTo>
                  <a:pt x="2509122" y="6798"/>
                </a:lnTo>
                <a:lnTo>
                  <a:pt x="2545728" y="25729"/>
                </a:lnTo>
                <a:lnTo>
                  <a:pt x="2574595" y="54596"/>
                </a:lnTo>
                <a:lnTo>
                  <a:pt x="2593526" y="91202"/>
                </a:lnTo>
                <a:lnTo>
                  <a:pt x="2600325" y="133352"/>
                </a:lnTo>
                <a:lnTo>
                  <a:pt x="2600325" y="666747"/>
                </a:lnTo>
                <a:lnTo>
                  <a:pt x="2593526" y="708897"/>
                </a:lnTo>
                <a:lnTo>
                  <a:pt x="2574595" y="745503"/>
                </a:lnTo>
                <a:lnTo>
                  <a:pt x="2545728" y="774370"/>
                </a:lnTo>
                <a:lnTo>
                  <a:pt x="2509122" y="793301"/>
                </a:lnTo>
                <a:lnTo>
                  <a:pt x="2466973" y="800100"/>
                </a:lnTo>
                <a:lnTo>
                  <a:pt x="133352" y="800100"/>
                </a:lnTo>
                <a:lnTo>
                  <a:pt x="91202" y="793301"/>
                </a:lnTo>
                <a:lnTo>
                  <a:pt x="54596" y="774370"/>
                </a:lnTo>
                <a:lnTo>
                  <a:pt x="25729" y="745503"/>
                </a:lnTo>
                <a:lnTo>
                  <a:pt x="6798" y="708897"/>
                </a:lnTo>
                <a:lnTo>
                  <a:pt x="0" y="666747"/>
                </a:lnTo>
                <a:lnTo>
                  <a:pt x="0" y="1333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20207" y="3645427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49"/>
                </a:lnTo>
                <a:lnTo>
                  <a:pt x="114300" y="704849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499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499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15334" y="3148012"/>
            <a:ext cx="1300480" cy="190500"/>
          </a:xfrm>
          <a:custGeom>
            <a:avLst/>
            <a:gdLst/>
            <a:ahLst/>
            <a:cxnLst/>
            <a:rect l="l" t="t" r="r" b="b"/>
            <a:pathLst>
              <a:path w="1300479" h="190500">
                <a:moveTo>
                  <a:pt x="1109460" y="0"/>
                </a:moveTo>
                <a:lnTo>
                  <a:pt x="117042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170420" y="114300"/>
                </a:lnTo>
                <a:lnTo>
                  <a:pt x="1109460" y="190500"/>
                </a:lnTo>
                <a:lnTo>
                  <a:pt x="1299960" y="95250"/>
                </a:lnTo>
                <a:lnTo>
                  <a:pt x="1109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77432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2507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08028" y="1612668"/>
            <a:ext cx="6868795" cy="4439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0279">
              <a:lnSpc>
                <a:spcPts val="3225"/>
              </a:lnSpc>
              <a:tabLst>
                <a:tab pos="6144895" algn="l"/>
              </a:tabLst>
            </a:pPr>
            <a:r>
              <a:rPr sz="2800" spc="-135" dirty="0">
                <a:latin typeface="Arial"/>
                <a:cs typeface="Arial"/>
              </a:rPr>
              <a:t>states </a:t>
            </a:r>
            <a:r>
              <a:rPr sz="2800" spc="-60" dirty="0">
                <a:latin typeface="Courier New"/>
                <a:cs typeface="Courier New"/>
              </a:rPr>
              <a:t>(</a:t>
            </a:r>
            <a:r>
              <a:rPr sz="2800" spc="-60" dirty="0">
                <a:latin typeface="Arial Unicode MS"/>
                <a:cs typeface="Arial Unicode MS"/>
              </a:rPr>
              <a:t>ℎ</a:t>
            </a:r>
            <a:r>
              <a:rPr sz="3000" spc="-89" baseline="-15277" dirty="0">
                <a:latin typeface="Arial Unicode MS"/>
                <a:cs typeface="Arial Unicode MS"/>
              </a:rPr>
              <a:t>*</a:t>
            </a:r>
            <a:r>
              <a:rPr sz="2800" spc="-60" dirty="0">
                <a:latin typeface="Courier New"/>
                <a:cs typeface="Courier New"/>
              </a:rPr>
              <a:t>,</a:t>
            </a:r>
            <a:r>
              <a:rPr sz="2800" spc="-60" dirty="0">
                <a:latin typeface="Arial Unicode MS"/>
                <a:cs typeface="Arial Unicode MS"/>
              </a:rPr>
              <a:t>𝑐</a:t>
            </a:r>
            <a:r>
              <a:rPr sz="3000" spc="-89" baseline="-15277" dirty="0">
                <a:latin typeface="Arial Unicode MS"/>
                <a:cs typeface="Arial Unicode MS"/>
              </a:rPr>
              <a:t>*</a:t>
            </a:r>
            <a:r>
              <a:rPr sz="2800" spc="-60" dirty="0">
                <a:latin typeface="Courier New"/>
                <a:cs typeface="Courier New"/>
              </a:rPr>
              <a:t>)	</a:t>
            </a:r>
            <a:r>
              <a:rPr sz="4200" spc="-15" baseline="1984" dirty="0">
                <a:latin typeface="Courier New"/>
                <a:cs typeface="Courier New"/>
              </a:rPr>
              <a:t>"c"</a:t>
            </a:r>
            <a:endParaRPr sz="4200" baseline="1984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Courier New"/>
              <a:cs typeface="Courier New"/>
            </a:endParaRPr>
          </a:p>
          <a:p>
            <a:pPr marL="852805">
              <a:lnSpc>
                <a:spcPct val="100000"/>
              </a:lnSpc>
              <a:tabLst>
                <a:tab pos="4745990" algn="l"/>
              </a:tabLst>
            </a:pPr>
            <a:r>
              <a:rPr sz="2800" spc="-135" dirty="0">
                <a:latin typeface="Arial"/>
                <a:cs typeface="Arial"/>
              </a:rPr>
              <a:t>states </a:t>
            </a:r>
            <a:r>
              <a:rPr sz="2800" spc="-30" dirty="0">
                <a:latin typeface="Courier New"/>
                <a:cs typeface="Courier New"/>
              </a:rPr>
              <a:t>(</a:t>
            </a:r>
            <a:r>
              <a:rPr sz="2800" spc="-30" dirty="0">
                <a:latin typeface="Arial Unicode MS"/>
                <a:cs typeface="Arial Unicode MS"/>
              </a:rPr>
              <a:t>ℎ</a:t>
            </a:r>
            <a:r>
              <a:rPr sz="3000" spc="-44" baseline="-15277" dirty="0">
                <a:latin typeface="Arial Unicode MS"/>
                <a:cs typeface="Arial Unicode MS"/>
              </a:rPr>
              <a:t>)</a:t>
            </a:r>
            <a:r>
              <a:rPr sz="2800" spc="-30" dirty="0">
                <a:latin typeface="Courier New"/>
                <a:cs typeface="Courier New"/>
              </a:rPr>
              <a:t>,</a:t>
            </a:r>
            <a:r>
              <a:rPr sz="2800" spc="-30" dirty="0">
                <a:latin typeface="Arial Unicode MS"/>
                <a:cs typeface="Arial Unicode MS"/>
              </a:rPr>
              <a:t>𝑐</a:t>
            </a:r>
            <a:r>
              <a:rPr sz="3000" spc="-44" baseline="-15277" dirty="0">
                <a:latin typeface="Arial Unicode MS"/>
                <a:cs typeface="Arial Unicode MS"/>
              </a:rPr>
              <a:t>)</a:t>
            </a:r>
            <a:r>
              <a:rPr sz="2800" spc="-30" dirty="0">
                <a:latin typeface="Courier New"/>
                <a:cs typeface="Courier New"/>
              </a:rPr>
              <a:t>)	</a:t>
            </a:r>
            <a:r>
              <a:rPr sz="4200" b="1" spc="-494" baseline="-1984" dirty="0">
                <a:latin typeface="Arial"/>
                <a:cs typeface="Arial"/>
              </a:rPr>
              <a:t>LSTM</a:t>
            </a:r>
            <a:r>
              <a:rPr sz="4200" b="1" spc="-330" baseline="-1984" dirty="0">
                <a:latin typeface="Arial"/>
                <a:cs typeface="Arial"/>
              </a:rPr>
              <a:t> </a:t>
            </a:r>
            <a:r>
              <a:rPr sz="4200" b="1" spc="-315" baseline="-1984" dirty="0">
                <a:latin typeface="Arial"/>
                <a:cs typeface="Arial"/>
              </a:rPr>
              <a:t>Decoder</a:t>
            </a:r>
            <a:endParaRPr sz="4200" baseline="-1984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700">
              <a:latin typeface="Arial"/>
              <a:cs typeface="Arial"/>
            </a:endParaRPr>
          </a:p>
          <a:p>
            <a:pPr marR="733425" algn="r">
              <a:lnSpc>
                <a:spcPct val="100000"/>
              </a:lnSpc>
              <a:spcBef>
                <a:spcPts val="3295"/>
              </a:spcBef>
            </a:pPr>
            <a:r>
              <a:rPr sz="2800" spc="-10" dirty="0">
                <a:latin typeface="Courier New"/>
                <a:cs typeface="Courier New"/>
              </a:rPr>
              <a:t>"a</a:t>
            </a:r>
            <a:r>
              <a:rPr sz="2800" dirty="0">
                <a:latin typeface="Courier New"/>
                <a:cs typeface="Courier New"/>
              </a:rPr>
              <a:t>"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95"/>
              </a:spcBef>
              <a:tabLst>
                <a:tab pos="1549400" algn="l"/>
              </a:tabLst>
            </a:pPr>
            <a:r>
              <a:rPr sz="2800" b="1" spc="-250" dirty="0">
                <a:latin typeface="Arial"/>
                <a:cs typeface="Arial"/>
              </a:rPr>
              <a:t>Record:	</a:t>
            </a:r>
            <a:r>
              <a:rPr sz="2800" spc="-10" dirty="0">
                <a:latin typeface="Courier New"/>
                <a:cs typeface="Courier New"/>
              </a:rPr>
              <a:t>"mac"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4362" y="928687"/>
            <a:ext cx="10658475" cy="5400675"/>
          </a:xfrm>
          <a:custGeom>
            <a:avLst/>
            <a:gdLst/>
            <a:ahLst/>
            <a:cxnLst/>
            <a:rect l="l" t="t" r="r" b="b"/>
            <a:pathLst>
              <a:path w="10658475" h="5400675">
                <a:moveTo>
                  <a:pt x="0" y="5400675"/>
                </a:moveTo>
                <a:lnTo>
                  <a:pt x="10658475" y="5400675"/>
                </a:lnTo>
                <a:lnTo>
                  <a:pt x="10658475" y="0"/>
                </a:lnTo>
                <a:lnTo>
                  <a:pt x="0" y="0"/>
                </a:lnTo>
                <a:lnTo>
                  <a:pt x="0" y="5400675"/>
                </a:lnTo>
                <a:close/>
              </a:path>
            </a:pathLst>
          </a:custGeom>
          <a:solidFill>
            <a:srgbClr val="FFFFFF">
              <a:alpha val="8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00895" y="2491450"/>
            <a:ext cx="41135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280" dirty="0">
                <a:solidFill>
                  <a:srgbClr val="FF0000"/>
                </a:solidFill>
                <a:latin typeface="Arial"/>
                <a:cs typeface="Arial"/>
              </a:rPr>
              <a:t>Repeat </a:t>
            </a:r>
            <a:r>
              <a:rPr sz="4000" b="1" spc="-250" dirty="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sz="4000" b="1" spc="-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spc="-400" dirty="0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DB5A87B1-D4A7-3E41-9395-2A84627F7DA5}"/>
              </a:ext>
            </a:extLst>
          </p:cNvPr>
          <p:cNvSpPr txBox="1">
            <a:spLocks/>
          </p:cNvSpPr>
          <p:nvPr/>
        </p:nvSpPr>
        <p:spPr>
          <a:xfrm>
            <a:off x="838200" y="7444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80" dirty="0"/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309106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506" y="131726"/>
            <a:ext cx="800011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RNN </a:t>
            </a:r>
            <a:r>
              <a:rPr spc="260" dirty="0"/>
              <a:t>for </a:t>
            </a:r>
            <a:r>
              <a:rPr spc="295" dirty="0"/>
              <a:t>Text</a:t>
            </a:r>
            <a:r>
              <a:rPr spc="200" dirty="0"/>
              <a:t> </a:t>
            </a:r>
            <a:r>
              <a:rPr spc="250" dirty="0"/>
              <a:t>Prediction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07902" y="1840250"/>
            <a:ext cx="666369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800" spc="-40" dirty="0">
                <a:latin typeface="Arial"/>
                <a:cs typeface="Arial"/>
              </a:rPr>
              <a:t>Input </a:t>
            </a:r>
            <a:r>
              <a:rPr sz="2800" spc="-30" dirty="0">
                <a:latin typeface="Arial"/>
                <a:cs typeface="Arial"/>
              </a:rPr>
              <a:t>text: </a:t>
            </a:r>
            <a:r>
              <a:rPr sz="2800" spc="50" dirty="0">
                <a:latin typeface="Arial"/>
                <a:cs typeface="Arial"/>
              </a:rPr>
              <a:t>“</a:t>
            </a:r>
            <a:r>
              <a:rPr sz="2800" spc="50" dirty="0">
                <a:solidFill>
                  <a:srgbClr val="FF0000"/>
                </a:solidFill>
                <a:latin typeface="Courier New"/>
                <a:cs typeface="Courier New"/>
              </a:rPr>
              <a:t>the </a:t>
            </a:r>
            <a:r>
              <a:rPr sz="2800" spc="-10" dirty="0">
                <a:solidFill>
                  <a:srgbClr val="FF0000"/>
                </a:solidFill>
                <a:latin typeface="Courier New"/>
                <a:cs typeface="Courier New"/>
              </a:rPr>
              <a:t>cat sat </a:t>
            </a:r>
            <a:r>
              <a:rPr sz="2800" spc="-5" dirty="0">
                <a:solidFill>
                  <a:srgbClr val="FF0000"/>
                </a:solidFill>
                <a:latin typeface="Courier New"/>
                <a:cs typeface="Courier New"/>
              </a:rPr>
              <a:t>on </a:t>
            </a:r>
            <a:r>
              <a:rPr sz="2800" spc="-10" dirty="0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r>
              <a:rPr sz="2800" spc="-3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800" spc="70" dirty="0">
                <a:solidFill>
                  <a:srgbClr val="FF0000"/>
                </a:solidFill>
                <a:latin typeface="Courier New"/>
                <a:cs typeface="Courier New"/>
              </a:rPr>
              <a:t>ma</a:t>
            </a:r>
            <a:r>
              <a:rPr sz="2800" spc="70" dirty="0">
                <a:latin typeface="Arial"/>
                <a:cs typeface="Arial"/>
              </a:rPr>
              <a:t>”</a:t>
            </a:r>
            <a:endParaRPr sz="2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40"/>
              </a:spcBef>
              <a:buChar char="•"/>
              <a:tabLst>
                <a:tab pos="297815" algn="l"/>
                <a:tab pos="298450" algn="l"/>
              </a:tabLst>
            </a:pPr>
            <a:r>
              <a:rPr sz="2800" spc="-105" dirty="0">
                <a:latin typeface="Arial"/>
                <a:cs typeface="Arial"/>
              </a:rPr>
              <a:t>Question: </a:t>
            </a:r>
            <a:r>
              <a:rPr sz="2800" spc="-50" dirty="0">
                <a:latin typeface="Arial"/>
                <a:cs typeface="Arial"/>
              </a:rPr>
              <a:t>what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39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5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r>
              <a:rPr sz="2800" spc="-15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9162" y="1164426"/>
            <a:ext cx="6729730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240" dirty="0">
                <a:latin typeface="Arial"/>
                <a:cs typeface="Arial"/>
              </a:rPr>
              <a:t>Example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29262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80" dirty="0"/>
              <a:t>An example</a:t>
            </a:r>
            <a:endParaRPr spc="280" dirty="0"/>
          </a:p>
        </p:txBody>
      </p:sp>
      <p:sp>
        <p:nvSpPr>
          <p:cNvPr id="3" name="object 3"/>
          <p:cNvSpPr txBox="1"/>
          <p:nvPr/>
        </p:nvSpPr>
        <p:spPr>
          <a:xfrm>
            <a:off x="8900921" y="4350276"/>
            <a:ext cx="8293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"e"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5517" y="2981652"/>
            <a:ext cx="274574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35" dirty="0">
                <a:latin typeface="Courier New"/>
                <a:cs typeface="Courier New"/>
              </a:rPr>
              <a:t>(</a:t>
            </a:r>
            <a:r>
              <a:rPr sz="2800" spc="-35" dirty="0">
                <a:latin typeface="Arial Unicode MS"/>
                <a:cs typeface="Arial Unicode MS"/>
              </a:rPr>
              <a:t>ℎ</a:t>
            </a:r>
            <a:r>
              <a:rPr lang="en-US" sz="3000" spc="-52" baseline="-15277" dirty="0">
                <a:latin typeface="Arial Unicode MS"/>
                <a:cs typeface="Arial Unicode MS"/>
              </a:rPr>
              <a:t>14</a:t>
            </a:r>
            <a:r>
              <a:rPr sz="2800" spc="-35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6589" y="5581975"/>
            <a:ext cx="535940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  <a:tabLst>
                <a:tab pos="1640839" algn="l"/>
              </a:tabLst>
            </a:pPr>
            <a:r>
              <a:rPr sz="2800" b="1" spc="-250" dirty="0">
                <a:latin typeface="Arial"/>
                <a:cs typeface="Arial"/>
              </a:rPr>
              <a:t>Record:	</a:t>
            </a:r>
            <a:r>
              <a:rPr sz="2800" spc="-10" dirty="0">
                <a:latin typeface="Courier New"/>
                <a:cs typeface="Courier New"/>
              </a:rPr>
              <a:t>"mach </a:t>
            </a:r>
            <a:r>
              <a:rPr sz="2800" spc="-5" dirty="0">
                <a:latin typeface="Courier New"/>
                <a:cs typeface="Courier New"/>
              </a:rPr>
              <a:t>ne</a:t>
            </a:r>
            <a:r>
              <a:rPr sz="2800" spc="-7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fliege"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2466973" y="0"/>
                </a:moveTo>
                <a:lnTo>
                  <a:pt x="133352" y="0"/>
                </a:lnTo>
                <a:lnTo>
                  <a:pt x="91202" y="6798"/>
                </a:lnTo>
                <a:lnTo>
                  <a:pt x="54596" y="25728"/>
                </a:lnTo>
                <a:lnTo>
                  <a:pt x="25729" y="54595"/>
                </a:lnTo>
                <a:lnTo>
                  <a:pt x="6798" y="91201"/>
                </a:lnTo>
                <a:lnTo>
                  <a:pt x="0" y="133351"/>
                </a:lnTo>
                <a:lnTo>
                  <a:pt x="0" y="666747"/>
                </a:lnTo>
                <a:lnTo>
                  <a:pt x="6798" y="708897"/>
                </a:lnTo>
                <a:lnTo>
                  <a:pt x="25729" y="745503"/>
                </a:lnTo>
                <a:lnTo>
                  <a:pt x="54596" y="774370"/>
                </a:lnTo>
                <a:lnTo>
                  <a:pt x="91202" y="793301"/>
                </a:lnTo>
                <a:lnTo>
                  <a:pt x="133352" y="800100"/>
                </a:lnTo>
                <a:lnTo>
                  <a:pt x="2466973" y="800100"/>
                </a:lnTo>
                <a:lnTo>
                  <a:pt x="2509122" y="793301"/>
                </a:lnTo>
                <a:lnTo>
                  <a:pt x="2545729" y="774370"/>
                </a:lnTo>
                <a:lnTo>
                  <a:pt x="2574595" y="745503"/>
                </a:lnTo>
                <a:lnTo>
                  <a:pt x="2593526" y="708897"/>
                </a:lnTo>
                <a:lnTo>
                  <a:pt x="2600325" y="666747"/>
                </a:lnTo>
                <a:lnTo>
                  <a:pt x="2600325" y="133351"/>
                </a:lnTo>
                <a:lnTo>
                  <a:pt x="2593526" y="91201"/>
                </a:lnTo>
                <a:lnTo>
                  <a:pt x="2574595" y="54595"/>
                </a:lnTo>
                <a:lnTo>
                  <a:pt x="2545729" y="25728"/>
                </a:lnTo>
                <a:lnTo>
                  <a:pt x="2509122" y="6798"/>
                </a:lnTo>
                <a:lnTo>
                  <a:pt x="2466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0" y="133352"/>
                </a:moveTo>
                <a:lnTo>
                  <a:pt x="6798" y="91202"/>
                </a:lnTo>
                <a:lnTo>
                  <a:pt x="25729" y="54596"/>
                </a:lnTo>
                <a:lnTo>
                  <a:pt x="54596" y="25729"/>
                </a:lnTo>
                <a:lnTo>
                  <a:pt x="91202" y="6798"/>
                </a:lnTo>
                <a:lnTo>
                  <a:pt x="133352" y="0"/>
                </a:lnTo>
                <a:lnTo>
                  <a:pt x="2466973" y="0"/>
                </a:lnTo>
                <a:lnTo>
                  <a:pt x="2509122" y="6798"/>
                </a:lnTo>
                <a:lnTo>
                  <a:pt x="2545728" y="25729"/>
                </a:lnTo>
                <a:lnTo>
                  <a:pt x="2574595" y="54596"/>
                </a:lnTo>
                <a:lnTo>
                  <a:pt x="2593526" y="91202"/>
                </a:lnTo>
                <a:lnTo>
                  <a:pt x="2600325" y="133352"/>
                </a:lnTo>
                <a:lnTo>
                  <a:pt x="2600325" y="666747"/>
                </a:lnTo>
                <a:lnTo>
                  <a:pt x="2593526" y="708897"/>
                </a:lnTo>
                <a:lnTo>
                  <a:pt x="2574595" y="745503"/>
                </a:lnTo>
                <a:lnTo>
                  <a:pt x="2545728" y="774370"/>
                </a:lnTo>
                <a:lnTo>
                  <a:pt x="2509122" y="793301"/>
                </a:lnTo>
                <a:lnTo>
                  <a:pt x="2466973" y="800100"/>
                </a:lnTo>
                <a:lnTo>
                  <a:pt x="133352" y="800100"/>
                </a:lnTo>
                <a:lnTo>
                  <a:pt x="91202" y="793301"/>
                </a:lnTo>
                <a:lnTo>
                  <a:pt x="54596" y="774370"/>
                </a:lnTo>
                <a:lnTo>
                  <a:pt x="25729" y="745503"/>
                </a:lnTo>
                <a:lnTo>
                  <a:pt x="6798" y="708897"/>
                </a:lnTo>
                <a:lnTo>
                  <a:pt x="0" y="666747"/>
                </a:lnTo>
                <a:lnTo>
                  <a:pt x="0" y="1333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41418" y="2991802"/>
            <a:ext cx="2148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30" dirty="0">
                <a:latin typeface="Arial"/>
                <a:cs typeface="Arial"/>
              </a:rPr>
              <a:t>LSTM</a:t>
            </a:r>
            <a:r>
              <a:rPr sz="2800" b="1" spc="-215" dirty="0">
                <a:latin typeface="Arial"/>
                <a:cs typeface="Arial"/>
              </a:rPr>
              <a:t> </a:t>
            </a:r>
            <a:r>
              <a:rPr sz="2800" b="1" spc="-210" dirty="0">
                <a:latin typeface="Arial"/>
                <a:cs typeface="Arial"/>
              </a:rPr>
              <a:t>Decoder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20207" y="3645427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49"/>
                </a:lnTo>
                <a:lnTo>
                  <a:pt x="114300" y="704849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499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499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5334" y="3148012"/>
            <a:ext cx="1300480" cy="190500"/>
          </a:xfrm>
          <a:custGeom>
            <a:avLst/>
            <a:gdLst/>
            <a:ahLst/>
            <a:cxnLst/>
            <a:rect l="l" t="t" r="r" b="b"/>
            <a:pathLst>
              <a:path w="1300479" h="190500">
                <a:moveTo>
                  <a:pt x="1109460" y="0"/>
                </a:moveTo>
                <a:lnTo>
                  <a:pt x="117042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170420" y="114300"/>
                </a:lnTo>
                <a:lnTo>
                  <a:pt x="1109460" y="190500"/>
                </a:lnTo>
                <a:lnTo>
                  <a:pt x="1299960" y="95250"/>
                </a:lnTo>
                <a:lnTo>
                  <a:pt x="1109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4912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80" dirty="0"/>
              <a:t>An example</a:t>
            </a:r>
            <a:endParaRPr spc="280" dirty="0"/>
          </a:p>
        </p:txBody>
      </p:sp>
      <p:sp>
        <p:nvSpPr>
          <p:cNvPr id="3" name="object 3"/>
          <p:cNvSpPr txBox="1"/>
          <p:nvPr/>
        </p:nvSpPr>
        <p:spPr>
          <a:xfrm>
            <a:off x="3416589" y="5581975"/>
            <a:ext cx="535940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  <a:tabLst>
                <a:tab pos="1640839" algn="l"/>
              </a:tabLst>
            </a:pPr>
            <a:r>
              <a:rPr sz="2800" b="1" spc="-250" dirty="0">
                <a:latin typeface="Arial"/>
                <a:cs typeface="Arial"/>
              </a:rPr>
              <a:t>Record:	</a:t>
            </a:r>
            <a:r>
              <a:rPr sz="2800" spc="-10" dirty="0">
                <a:latin typeface="Courier New"/>
                <a:cs typeface="Courier New"/>
              </a:rPr>
              <a:t>"mach </a:t>
            </a:r>
            <a:r>
              <a:rPr sz="2800" spc="-5" dirty="0">
                <a:latin typeface="Courier New"/>
                <a:cs typeface="Courier New"/>
              </a:rPr>
              <a:t>ne</a:t>
            </a:r>
            <a:r>
              <a:rPr sz="2800" spc="-7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fliege"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37294" y="1572740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</a:t>
            </a:r>
            <a:r>
              <a:rPr sz="2800" spc="-10" dirty="0">
                <a:solidFill>
                  <a:srgbClr val="0070C0"/>
                </a:solidFill>
                <a:latin typeface="Courier New"/>
                <a:cs typeface="Courier New"/>
              </a:rPr>
              <a:t>\n</a:t>
            </a:r>
            <a:r>
              <a:rPr sz="2800" spc="-10" dirty="0">
                <a:latin typeface="Courier New"/>
                <a:cs typeface="Courier New"/>
              </a:rPr>
              <a:t>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8069" y="1572740"/>
            <a:ext cx="274574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105" dirty="0">
                <a:latin typeface="Courier New"/>
                <a:cs typeface="Courier New"/>
              </a:rPr>
              <a:t>(</a:t>
            </a:r>
            <a:r>
              <a:rPr sz="2800" spc="105" dirty="0">
                <a:latin typeface="Arial Unicode MS"/>
                <a:cs typeface="Arial Unicode MS"/>
              </a:rPr>
              <a:t>ℎ</a:t>
            </a:r>
            <a:r>
              <a:rPr lang="en-US" sz="3000" spc="157" baseline="-15277" dirty="0">
                <a:latin typeface="Arial Unicode MS"/>
                <a:cs typeface="Arial Unicode MS"/>
              </a:rPr>
              <a:t>15</a:t>
            </a:r>
            <a:r>
              <a:rPr sz="2800" spc="105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4360" y="1074393"/>
            <a:ext cx="138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0070C0"/>
                </a:solidFill>
                <a:latin typeface="Arial"/>
                <a:cs typeface="Arial"/>
              </a:rPr>
              <a:t>The </a:t>
            </a:r>
            <a:r>
              <a:rPr sz="1800" spc="-25" dirty="0">
                <a:solidFill>
                  <a:srgbClr val="0070C0"/>
                </a:solidFill>
                <a:latin typeface="Arial"/>
                <a:cs typeface="Arial"/>
              </a:rPr>
              <a:t>[stop]</a:t>
            </a:r>
            <a:r>
              <a:rPr sz="1800" spc="-1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0070C0"/>
                </a:solidFill>
                <a:latin typeface="Arial"/>
                <a:cs typeface="Arial"/>
              </a:rPr>
              <a:t>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1171" y="1424052"/>
            <a:ext cx="372110" cy="436245"/>
          </a:xfrm>
          <a:custGeom>
            <a:avLst/>
            <a:gdLst/>
            <a:ahLst/>
            <a:cxnLst/>
            <a:rect l="l" t="t" r="r" b="b"/>
            <a:pathLst>
              <a:path w="372109" h="436244">
                <a:moveTo>
                  <a:pt x="76088" y="352019"/>
                </a:moveTo>
                <a:lnTo>
                  <a:pt x="0" y="410298"/>
                </a:lnTo>
                <a:lnTo>
                  <a:pt x="92276" y="436201"/>
                </a:lnTo>
                <a:lnTo>
                  <a:pt x="86504" y="406181"/>
                </a:lnTo>
                <a:lnTo>
                  <a:pt x="137810" y="388043"/>
                </a:lnTo>
                <a:lnTo>
                  <a:pt x="153160" y="377803"/>
                </a:lnTo>
                <a:lnTo>
                  <a:pt x="81046" y="377803"/>
                </a:lnTo>
                <a:lnTo>
                  <a:pt x="76088" y="352019"/>
                </a:lnTo>
                <a:close/>
              </a:path>
              <a:path w="372109" h="436244">
                <a:moveTo>
                  <a:pt x="343554" y="0"/>
                </a:moveTo>
                <a:lnTo>
                  <a:pt x="335663" y="74872"/>
                </a:lnTo>
                <a:lnTo>
                  <a:pt x="313728" y="146213"/>
                </a:lnTo>
                <a:lnTo>
                  <a:pt x="279543" y="213119"/>
                </a:lnTo>
                <a:lnTo>
                  <a:pt x="235182" y="273096"/>
                </a:lnTo>
                <a:lnTo>
                  <a:pt x="182808" y="323674"/>
                </a:lnTo>
                <a:lnTo>
                  <a:pt x="124922" y="362291"/>
                </a:lnTo>
                <a:lnTo>
                  <a:pt x="81046" y="377803"/>
                </a:lnTo>
                <a:lnTo>
                  <a:pt x="153160" y="377803"/>
                </a:lnTo>
                <a:lnTo>
                  <a:pt x="200808" y="346017"/>
                </a:lnTo>
                <a:lnTo>
                  <a:pt x="256741" y="292000"/>
                </a:lnTo>
                <a:lnTo>
                  <a:pt x="303917" y="228218"/>
                </a:lnTo>
                <a:lnTo>
                  <a:pt x="340307" y="156994"/>
                </a:lnTo>
                <a:lnTo>
                  <a:pt x="363791" y="80623"/>
                </a:lnTo>
                <a:lnTo>
                  <a:pt x="371971" y="2994"/>
                </a:lnTo>
                <a:lnTo>
                  <a:pt x="343554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00921" y="4350276"/>
            <a:ext cx="8293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"e"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5517" y="2981652"/>
            <a:ext cx="274574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35" dirty="0">
                <a:latin typeface="Courier New"/>
                <a:cs typeface="Courier New"/>
              </a:rPr>
              <a:t>(</a:t>
            </a:r>
            <a:r>
              <a:rPr sz="2800" spc="-35" dirty="0">
                <a:latin typeface="Arial Unicode MS"/>
                <a:cs typeface="Arial Unicode MS"/>
              </a:rPr>
              <a:t>ℎ</a:t>
            </a:r>
            <a:r>
              <a:rPr lang="en-US" sz="3000" spc="-52" baseline="-15277" dirty="0">
                <a:latin typeface="Arial Unicode MS"/>
                <a:cs typeface="Arial Unicode MS"/>
              </a:rPr>
              <a:t>14</a:t>
            </a:r>
            <a:r>
              <a:rPr sz="2800" spc="-35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2466973" y="0"/>
                </a:moveTo>
                <a:lnTo>
                  <a:pt x="133352" y="0"/>
                </a:lnTo>
                <a:lnTo>
                  <a:pt x="91202" y="6798"/>
                </a:lnTo>
                <a:lnTo>
                  <a:pt x="54596" y="25728"/>
                </a:lnTo>
                <a:lnTo>
                  <a:pt x="25729" y="54595"/>
                </a:lnTo>
                <a:lnTo>
                  <a:pt x="6798" y="91201"/>
                </a:lnTo>
                <a:lnTo>
                  <a:pt x="0" y="133351"/>
                </a:lnTo>
                <a:lnTo>
                  <a:pt x="0" y="666747"/>
                </a:lnTo>
                <a:lnTo>
                  <a:pt x="6798" y="708897"/>
                </a:lnTo>
                <a:lnTo>
                  <a:pt x="25729" y="745503"/>
                </a:lnTo>
                <a:lnTo>
                  <a:pt x="54596" y="774370"/>
                </a:lnTo>
                <a:lnTo>
                  <a:pt x="91202" y="793301"/>
                </a:lnTo>
                <a:lnTo>
                  <a:pt x="133352" y="800100"/>
                </a:lnTo>
                <a:lnTo>
                  <a:pt x="2466973" y="800100"/>
                </a:lnTo>
                <a:lnTo>
                  <a:pt x="2509122" y="793301"/>
                </a:lnTo>
                <a:lnTo>
                  <a:pt x="2545729" y="774370"/>
                </a:lnTo>
                <a:lnTo>
                  <a:pt x="2574595" y="745503"/>
                </a:lnTo>
                <a:lnTo>
                  <a:pt x="2593526" y="708897"/>
                </a:lnTo>
                <a:lnTo>
                  <a:pt x="2600325" y="666747"/>
                </a:lnTo>
                <a:lnTo>
                  <a:pt x="2600325" y="133351"/>
                </a:lnTo>
                <a:lnTo>
                  <a:pt x="2593526" y="91201"/>
                </a:lnTo>
                <a:lnTo>
                  <a:pt x="2574595" y="54595"/>
                </a:lnTo>
                <a:lnTo>
                  <a:pt x="2545729" y="25728"/>
                </a:lnTo>
                <a:lnTo>
                  <a:pt x="2509122" y="6798"/>
                </a:lnTo>
                <a:lnTo>
                  <a:pt x="2466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0" y="133352"/>
                </a:moveTo>
                <a:lnTo>
                  <a:pt x="6798" y="91202"/>
                </a:lnTo>
                <a:lnTo>
                  <a:pt x="25729" y="54596"/>
                </a:lnTo>
                <a:lnTo>
                  <a:pt x="54596" y="25729"/>
                </a:lnTo>
                <a:lnTo>
                  <a:pt x="91202" y="6798"/>
                </a:lnTo>
                <a:lnTo>
                  <a:pt x="133352" y="0"/>
                </a:lnTo>
                <a:lnTo>
                  <a:pt x="2466973" y="0"/>
                </a:lnTo>
                <a:lnTo>
                  <a:pt x="2509122" y="6798"/>
                </a:lnTo>
                <a:lnTo>
                  <a:pt x="2545728" y="25729"/>
                </a:lnTo>
                <a:lnTo>
                  <a:pt x="2574595" y="54596"/>
                </a:lnTo>
                <a:lnTo>
                  <a:pt x="2593526" y="91202"/>
                </a:lnTo>
                <a:lnTo>
                  <a:pt x="2600325" y="133352"/>
                </a:lnTo>
                <a:lnTo>
                  <a:pt x="2600325" y="666747"/>
                </a:lnTo>
                <a:lnTo>
                  <a:pt x="2593526" y="708897"/>
                </a:lnTo>
                <a:lnTo>
                  <a:pt x="2574595" y="745503"/>
                </a:lnTo>
                <a:lnTo>
                  <a:pt x="2545728" y="774370"/>
                </a:lnTo>
                <a:lnTo>
                  <a:pt x="2509122" y="793301"/>
                </a:lnTo>
                <a:lnTo>
                  <a:pt x="2466973" y="800100"/>
                </a:lnTo>
                <a:lnTo>
                  <a:pt x="133352" y="800100"/>
                </a:lnTo>
                <a:lnTo>
                  <a:pt x="91202" y="793301"/>
                </a:lnTo>
                <a:lnTo>
                  <a:pt x="54596" y="774370"/>
                </a:lnTo>
                <a:lnTo>
                  <a:pt x="25729" y="745503"/>
                </a:lnTo>
                <a:lnTo>
                  <a:pt x="6798" y="708897"/>
                </a:lnTo>
                <a:lnTo>
                  <a:pt x="0" y="666747"/>
                </a:lnTo>
                <a:lnTo>
                  <a:pt x="0" y="1333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41418" y="2991802"/>
            <a:ext cx="2148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30" dirty="0">
                <a:latin typeface="Arial"/>
                <a:cs typeface="Arial"/>
              </a:rPr>
              <a:t>LSTM</a:t>
            </a:r>
            <a:r>
              <a:rPr sz="2800" b="1" spc="-215" dirty="0">
                <a:latin typeface="Arial"/>
                <a:cs typeface="Arial"/>
              </a:rPr>
              <a:t> </a:t>
            </a:r>
            <a:r>
              <a:rPr sz="2800" b="1" spc="-210" dirty="0">
                <a:latin typeface="Arial"/>
                <a:cs typeface="Arial"/>
              </a:rPr>
              <a:t>Decoder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20207" y="3645427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49"/>
                </a:lnTo>
                <a:lnTo>
                  <a:pt x="114300" y="704849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499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499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15334" y="3148012"/>
            <a:ext cx="1300480" cy="190500"/>
          </a:xfrm>
          <a:custGeom>
            <a:avLst/>
            <a:gdLst/>
            <a:ahLst/>
            <a:cxnLst/>
            <a:rect l="l" t="t" r="r" b="b"/>
            <a:pathLst>
              <a:path w="1300479" h="190500">
                <a:moveTo>
                  <a:pt x="1109460" y="0"/>
                </a:moveTo>
                <a:lnTo>
                  <a:pt x="117042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170420" y="114300"/>
                </a:lnTo>
                <a:lnTo>
                  <a:pt x="1109460" y="190500"/>
                </a:lnTo>
                <a:lnTo>
                  <a:pt x="1299960" y="95250"/>
                </a:lnTo>
                <a:lnTo>
                  <a:pt x="1109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77432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72507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4190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spc="280" dirty="0"/>
              <a:t>An example</a:t>
            </a:r>
            <a:endParaRPr spc="280" dirty="0"/>
          </a:p>
        </p:txBody>
      </p:sp>
      <p:sp>
        <p:nvSpPr>
          <p:cNvPr id="3" name="object 3"/>
          <p:cNvSpPr txBox="1"/>
          <p:nvPr/>
        </p:nvSpPr>
        <p:spPr>
          <a:xfrm>
            <a:off x="3416589" y="5581975"/>
            <a:ext cx="535940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  <a:tabLst>
                <a:tab pos="1619250" algn="l"/>
              </a:tabLst>
            </a:pPr>
            <a:r>
              <a:rPr sz="2800" b="1" spc="-185" dirty="0">
                <a:solidFill>
                  <a:srgbClr val="FF0000"/>
                </a:solidFill>
                <a:latin typeface="Arial"/>
                <a:cs typeface="Arial"/>
              </a:rPr>
              <a:t>Return</a:t>
            </a:r>
            <a:r>
              <a:rPr sz="2800" b="1" spc="-185" dirty="0">
                <a:latin typeface="Arial"/>
                <a:cs typeface="Arial"/>
              </a:rPr>
              <a:t>:	</a:t>
            </a:r>
            <a:r>
              <a:rPr sz="2800" spc="-10" dirty="0">
                <a:latin typeface="Courier New"/>
                <a:cs typeface="Courier New"/>
              </a:rPr>
              <a:t>"mach </a:t>
            </a:r>
            <a:r>
              <a:rPr sz="2800" spc="-5" dirty="0">
                <a:latin typeface="Courier New"/>
                <a:cs typeface="Courier New"/>
              </a:rPr>
              <a:t>ne</a:t>
            </a:r>
            <a:r>
              <a:rPr sz="2800" spc="-6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fliege"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37294" y="1572740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</a:t>
            </a:r>
            <a:r>
              <a:rPr sz="2800" spc="-10" dirty="0">
                <a:solidFill>
                  <a:srgbClr val="0070C0"/>
                </a:solidFill>
                <a:latin typeface="Courier New"/>
                <a:cs typeface="Courier New"/>
              </a:rPr>
              <a:t>\n</a:t>
            </a:r>
            <a:r>
              <a:rPr sz="2800" spc="-10" dirty="0">
                <a:latin typeface="Courier New"/>
                <a:cs typeface="Courier New"/>
              </a:rPr>
              <a:t>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8069" y="1572740"/>
            <a:ext cx="274574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105" dirty="0">
                <a:latin typeface="Courier New"/>
                <a:cs typeface="Courier New"/>
              </a:rPr>
              <a:t>(</a:t>
            </a:r>
            <a:r>
              <a:rPr sz="2800" spc="105" dirty="0">
                <a:latin typeface="Arial Unicode MS"/>
                <a:cs typeface="Arial Unicode MS"/>
              </a:rPr>
              <a:t>ℎ</a:t>
            </a:r>
            <a:r>
              <a:rPr lang="en-US" sz="3000" spc="157" baseline="-15277" dirty="0">
                <a:latin typeface="Arial Unicode MS"/>
                <a:cs typeface="Arial Unicode MS"/>
              </a:rPr>
              <a:t>15</a:t>
            </a:r>
            <a:r>
              <a:rPr sz="2800" spc="105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4360" y="1074393"/>
            <a:ext cx="138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0070C0"/>
                </a:solidFill>
                <a:latin typeface="Arial"/>
                <a:cs typeface="Arial"/>
              </a:rPr>
              <a:t>The </a:t>
            </a:r>
            <a:r>
              <a:rPr sz="1800" spc="-25" dirty="0">
                <a:solidFill>
                  <a:srgbClr val="0070C0"/>
                </a:solidFill>
                <a:latin typeface="Arial"/>
                <a:cs typeface="Arial"/>
              </a:rPr>
              <a:t>[stop]</a:t>
            </a:r>
            <a:r>
              <a:rPr sz="1800" spc="-1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0070C0"/>
                </a:solidFill>
                <a:latin typeface="Arial"/>
                <a:cs typeface="Arial"/>
              </a:rPr>
              <a:t>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1171" y="1424052"/>
            <a:ext cx="372110" cy="436245"/>
          </a:xfrm>
          <a:custGeom>
            <a:avLst/>
            <a:gdLst/>
            <a:ahLst/>
            <a:cxnLst/>
            <a:rect l="l" t="t" r="r" b="b"/>
            <a:pathLst>
              <a:path w="372109" h="436244">
                <a:moveTo>
                  <a:pt x="76088" y="352019"/>
                </a:moveTo>
                <a:lnTo>
                  <a:pt x="0" y="410298"/>
                </a:lnTo>
                <a:lnTo>
                  <a:pt x="92276" y="436201"/>
                </a:lnTo>
                <a:lnTo>
                  <a:pt x="86504" y="406181"/>
                </a:lnTo>
                <a:lnTo>
                  <a:pt x="137810" y="388043"/>
                </a:lnTo>
                <a:lnTo>
                  <a:pt x="153160" y="377803"/>
                </a:lnTo>
                <a:lnTo>
                  <a:pt x="81046" y="377803"/>
                </a:lnTo>
                <a:lnTo>
                  <a:pt x="76088" y="352019"/>
                </a:lnTo>
                <a:close/>
              </a:path>
              <a:path w="372109" h="436244">
                <a:moveTo>
                  <a:pt x="343554" y="0"/>
                </a:moveTo>
                <a:lnTo>
                  <a:pt x="335663" y="74872"/>
                </a:lnTo>
                <a:lnTo>
                  <a:pt x="313728" y="146213"/>
                </a:lnTo>
                <a:lnTo>
                  <a:pt x="279543" y="213119"/>
                </a:lnTo>
                <a:lnTo>
                  <a:pt x="235182" y="273096"/>
                </a:lnTo>
                <a:lnTo>
                  <a:pt x="182808" y="323674"/>
                </a:lnTo>
                <a:lnTo>
                  <a:pt x="124922" y="362291"/>
                </a:lnTo>
                <a:lnTo>
                  <a:pt x="81046" y="377803"/>
                </a:lnTo>
                <a:lnTo>
                  <a:pt x="153160" y="377803"/>
                </a:lnTo>
                <a:lnTo>
                  <a:pt x="200808" y="346017"/>
                </a:lnTo>
                <a:lnTo>
                  <a:pt x="256741" y="292000"/>
                </a:lnTo>
                <a:lnTo>
                  <a:pt x="303917" y="228218"/>
                </a:lnTo>
                <a:lnTo>
                  <a:pt x="340307" y="156994"/>
                </a:lnTo>
                <a:lnTo>
                  <a:pt x="363791" y="80623"/>
                </a:lnTo>
                <a:lnTo>
                  <a:pt x="371971" y="2994"/>
                </a:lnTo>
                <a:lnTo>
                  <a:pt x="343554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00921" y="4350276"/>
            <a:ext cx="82931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"e"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5517" y="2981652"/>
            <a:ext cx="2745740" cy="438582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762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0"/>
              </a:spcBef>
            </a:pPr>
            <a:r>
              <a:rPr sz="2800" spc="-135" dirty="0">
                <a:latin typeface="Arial"/>
                <a:cs typeface="Arial"/>
              </a:rPr>
              <a:t>states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35" dirty="0">
                <a:latin typeface="Courier New"/>
                <a:cs typeface="Courier New"/>
              </a:rPr>
              <a:t>(</a:t>
            </a:r>
            <a:r>
              <a:rPr sz="2800" spc="-35" dirty="0">
                <a:latin typeface="Arial Unicode MS"/>
                <a:cs typeface="Arial Unicode MS"/>
              </a:rPr>
              <a:t>ℎ</a:t>
            </a:r>
            <a:r>
              <a:rPr lang="en-US" sz="3000" spc="-52" baseline="-15277" dirty="0">
                <a:latin typeface="Arial Unicode MS"/>
                <a:cs typeface="Arial Unicode MS"/>
              </a:rPr>
              <a:t>14</a:t>
            </a:r>
            <a:r>
              <a:rPr sz="2800" spc="-35" dirty="0">
                <a:latin typeface="Courier New"/>
                <a:cs typeface="Courier New"/>
              </a:rPr>
              <a:t>)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2466973" y="0"/>
                </a:moveTo>
                <a:lnTo>
                  <a:pt x="133352" y="0"/>
                </a:lnTo>
                <a:lnTo>
                  <a:pt x="91202" y="6798"/>
                </a:lnTo>
                <a:lnTo>
                  <a:pt x="54596" y="25728"/>
                </a:lnTo>
                <a:lnTo>
                  <a:pt x="25729" y="54595"/>
                </a:lnTo>
                <a:lnTo>
                  <a:pt x="6798" y="91201"/>
                </a:lnTo>
                <a:lnTo>
                  <a:pt x="0" y="133351"/>
                </a:lnTo>
                <a:lnTo>
                  <a:pt x="0" y="666747"/>
                </a:lnTo>
                <a:lnTo>
                  <a:pt x="6798" y="708897"/>
                </a:lnTo>
                <a:lnTo>
                  <a:pt x="25729" y="745503"/>
                </a:lnTo>
                <a:lnTo>
                  <a:pt x="54596" y="774370"/>
                </a:lnTo>
                <a:lnTo>
                  <a:pt x="91202" y="793301"/>
                </a:lnTo>
                <a:lnTo>
                  <a:pt x="133352" y="800100"/>
                </a:lnTo>
                <a:lnTo>
                  <a:pt x="2466973" y="800100"/>
                </a:lnTo>
                <a:lnTo>
                  <a:pt x="2509122" y="793301"/>
                </a:lnTo>
                <a:lnTo>
                  <a:pt x="2545729" y="774370"/>
                </a:lnTo>
                <a:lnTo>
                  <a:pt x="2574595" y="745503"/>
                </a:lnTo>
                <a:lnTo>
                  <a:pt x="2593526" y="708897"/>
                </a:lnTo>
                <a:lnTo>
                  <a:pt x="2600325" y="666747"/>
                </a:lnTo>
                <a:lnTo>
                  <a:pt x="2600325" y="133351"/>
                </a:lnTo>
                <a:lnTo>
                  <a:pt x="2593526" y="91201"/>
                </a:lnTo>
                <a:lnTo>
                  <a:pt x="2574595" y="54595"/>
                </a:lnTo>
                <a:lnTo>
                  <a:pt x="2545729" y="25728"/>
                </a:lnTo>
                <a:lnTo>
                  <a:pt x="2509122" y="6798"/>
                </a:lnTo>
                <a:lnTo>
                  <a:pt x="2466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15295" y="2843212"/>
            <a:ext cx="2600325" cy="800100"/>
          </a:xfrm>
          <a:custGeom>
            <a:avLst/>
            <a:gdLst/>
            <a:ahLst/>
            <a:cxnLst/>
            <a:rect l="l" t="t" r="r" b="b"/>
            <a:pathLst>
              <a:path w="2600325" h="800100">
                <a:moveTo>
                  <a:pt x="0" y="133352"/>
                </a:moveTo>
                <a:lnTo>
                  <a:pt x="6798" y="91202"/>
                </a:lnTo>
                <a:lnTo>
                  <a:pt x="25729" y="54596"/>
                </a:lnTo>
                <a:lnTo>
                  <a:pt x="54596" y="25729"/>
                </a:lnTo>
                <a:lnTo>
                  <a:pt x="91202" y="6798"/>
                </a:lnTo>
                <a:lnTo>
                  <a:pt x="133352" y="0"/>
                </a:lnTo>
                <a:lnTo>
                  <a:pt x="2466973" y="0"/>
                </a:lnTo>
                <a:lnTo>
                  <a:pt x="2509122" y="6798"/>
                </a:lnTo>
                <a:lnTo>
                  <a:pt x="2545728" y="25729"/>
                </a:lnTo>
                <a:lnTo>
                  <a:pt x="2574595" y="54596"/>
                </a:lnTo>
                <a:lnTo>
                  <a:pt x="2593526" y="91202"/>
                </a:lnTo>
                <a:lnTo>
                  <a:pt x="2600325" y="133352"/>
                </a:lnTo>
                <a:lnTo>
                  <a:pt x="2600325" y="666747"/>
                </a:lnTo>
                <a:lnTo>
                  <a:pt x="2593526" y="708897"/>
                </a:lnTo>
                <a:lnTo>
                  <a:pt x="2574595" y="745503"/>
                </a:lnTo>
                <a:lnTo>
                  <a:pt x="2545728" y="774370"/>
                </a:lnTo>
                <a:lnTo>
                  <a:pt x="2509122" y="793301"/>
                </a:lnTo>
                <a:lnTo>
                  <a:pt x="2466973" y="800100"/>
                </a:lnTo>
                <a:lnTo>
                  <a:pt x="133352" y="800100"/>
                </a:lnTo>
                <a:lnTo>
                  <a:pt x="91202" y="793301"/>
                </a:lnTo>
                <a:lnTo>
                  <a:pt x="54596" y="774370"/>
                </a:lnTo>
                <a:lnTo>
                  <a:pt x="25729" y="745503"/>
                </a:lnTo>
                <a:lnTo>
                  <a:pt x="6798" y="708897"/>
                </a:lnTo>
                <a:lnTo>
                  <a:pt x="0" y="666747"/>
                </a:lnTo>
                <a:lnTo>
                  <a:pt x="0" y="1333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41418" y="2991802"/>
            <a:ext cx="2148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30" dirty="0">
                <a:latin typeface="Arial"/>
                <a:cs typeface="Arial"/>
              </a:rPr>
              <a:t>LSTM</a:t>
            </a:r>
            <a:r>
              <a:rPr sz="2800" b="1" spc="-215" dirty="0">
                <a:latin typeface="Arial"/>
                <a:cs typeface="Arial"/>
              </a:rPr>
              <a:t> </a:t>
            </a:r>
            <a:r>
              <a:rPr sz="2800" b="1" spc="-210" dirty="0">
                <a:latin typeface="Arial"/>
                <a:cs typeface="Arial"/>
              </a:rPr>
              <a:t>Decoder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20207" y="3645427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49"/>
                </a:lnTo>
                <a:lnTo>
                  <a:pt x="114300" y="704849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499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499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15334" y="3148012"/>
            <a:ext cx="1300480" cy="190500"/>
          </a:xfrm>
          <a:custGeom>
            <a:avLst/>
            <a:gdLst/>
            <a:ahLst/>
            <a:cxnLst/>
            <a:rect l="l" t="t" r="r" b="b"/>
            <a:pathLst>
              <a:path w="1300479" h="190500">
                <a:moveTo>
                  <a:pt x="1109460" y="0"/>
                </a:moveTo>
                <a:lnTo>
                  <a:pt x="117042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170420" y="114300"/>
                </a:lnTo>
                <a:lnTo>
                  <a:pt x="1109460" y="190500"/>
                </a:lnTo>
                <a:lnTo>
                  <a:pt x="1299960" y="95250"/>
                </a:lnTo>
                <a:lnTo>
                  <a:pt x="1109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77432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72507" y="2119315"/>
            <a:ext cx="190500" cy="704850"/>
          </a:xfrm>
          <a:custGeom>
            <a:avLst/>
            <a:gdLst/>
            <a:ahLst/>
            <a:cxnLst/>
            <a:rect l="l" t="t" r="r" b="b"/>
            <a:pathLst>
              <a:path w="190500" h="704850">
                <a:moveTo>
                  <a:pt x="114300" y="129539"/>
                </a:moveTo>
                <a:lnTo>
                  <a:pt x="76200" y="129539"/>
                </a:lnTo>
                <a:lnTo>
                  <a:pt x="76200" y="704850"/>
                </a:lnTo>
                <a:lnTo>
                  <a:pt x="114300" y="704850"/>
                </a:lnTo>
                <a:lnTo>
                  <a:pt x="114300" y="129539"/>
                </a:lnTo>
                <a:close/>
              </a:path>
              <a:path w="190500" h="704850">
                <a:moveTo>
                  <a:pt x="95248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48" y="0"/>
                </a:lnTo>
                <a:close/>
              </a:path>
              <a:path w="190500" h="70485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6094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2550" y="2531586"/>
            <a:ext cx="44450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90" dirty="0"/>
              <a:t>How </a:t>
            </a:r>
            <a:r>
              <a:rPr sz="4000" spc="340" dirty="0"/>
              <a:t>to</a:t>
            </a:r>
            <a:r>
              <a:rPr sz="4000" spc="30" dirty="0"/>
              <a:t> </a:t>
            </a:r>
            <a:r>
              <a:rPr sz="4000" spc="300" dirty="0"/>
              <a:t>Improve?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061904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1575" y="131726"/>
            <a:ext cx="984948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Bi-LSTM </a:t>
            </a:r>
            <a:r>
              <a:rPr spc="305" dirty="0"/>
              <a:t>instead </a:t>
            </a:r>
            <a:r>
              <a:rPr spc="360" dirty="0"/>
              <a:t>of </a:t>
            </a:r>
            <a:r>
              <a:rPr spc="-75" dirty="0"/>
              <a:t>LSTM </a:t>
            </a:r>
            <a:r>
              <a:rPr spc="210" dirty="0">
                <a:solidFill>
                  <a:srgbClr val="7F7F7F"/>
                </a:solidFill>
              </a:rPr>
              <a:t>(Encoder</a:t>
            </a:r>
            <a:r>
              <a:rPr spc="-295" dirty="0">
                <a:solidFill>
                  <a:srgbClr val="7F7F7F"/>
                </a:solidFill>
              </a:rPr>
              <a:t> </a:t>
            </a:r>
            <a:r>
              <a:rPr spc="200" dirty="0">
                <a:solidFill>
                  <a:srgbClr val="7F7F7F"/>
                </a:solidFill>
              </a:rPr>
              <a:t>only!)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6573" y="1312545"/>
            <a:ext cx="9815195" cy="14173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66700" marR="366395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66700" algn="l"/>
              </a:tabLst>
            </a:pPr>
            <a:r>
              <a:rPr sz="2800" spc="-160" dirty="0">
                <a:latin typeface="Arial"/>
                <a:cs typeface="Arial"/>
              </a:rPr>
              <a:t>Encoder’s </a:t>
            </a:r>
            <a:r>
              <a:rPr sz="2800" spc="-40" dirty="0">
                <a:latin typeface="Arial"/>
                <a:cs typeface="Arial"/>
              </a:rPr>
              <a:t>final </a:t>
            </a:r>
            <a:r>
              <a:rPr sz="2800" spc="-135" dirty="0">
                <a:latin typeface="Arial"/>
                <a:cs typeface="Arial"/>
              </a:rPr>
              <a:t>states </a:t>
            </a:r>
            <a:r>
              <a:rPr sz="2800" spc="-175" dirty="0">
                <a:latin typeface="Arial"/>
                <a:cs typeface="Arial"/>
              </a:rPr>
              <a:t>have </a:t>
            </a:r>
            <a:r>
              <a:rPr sz="2800" spc="-65" dirty="0">
                <a:latin typeface="Arial"/>
                <a:cs typeface="Arial"/>
              </a:rPr>
              <a:t>all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45" dirty="0">
                <a:latin typeface="Arial"/>
                <a:cs typeface="Arial"/>
              </a:rPr>
              <a:t>information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53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75" dirty="0">
                <a:latin typeface="Arial"/>
                <a:cs typeface="Arial"/>
              </a:rPr>
              <a:t>English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sentence.</a:t>
            </a:r>
            <a:endParaRPr sz="2800" dirty="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200"/>
              </a:spcBef>
              <a:buChar char="•"/>
              <a:tabLst>
                <a:tab pos="266700" algn="l"/>
              </a:tabLst>
            </a:pPr>
            <a:r>
              <a:rPr sz="2800" spc="-5" dirty="0">
                <a:latin typeface="Arial"/>
                <a:cs typeface="Arial"/>
              </a:rPr>
              <a:t>If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sentence</a:t>
            </a:r>
            <a:r>
              <a:rPr sz="2800" spc="-145" dirty="0">
                <a:latin typeface="Arial"/>
                <a:cs typeface="Arial"/>
              </a:rPr>
              <a:t> is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long,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final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states </a:t>
            </a:r>
            <a:r>
              <a:rPr sz="2800" spc="-175" dirty="0">
                <a:latin typeface="Arial"/>
                <a:cs typeface="Arial"/>
              </a:rPr>
              <a:t>have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forgotten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early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inputs.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9263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1575" y="131726"/>
            <a:ext cx="984948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Bi-LSTM </a:t>
            </a:r>
            <a:r>
              <a:rPr spc="305" dirty="0"/>
              <a:t>instead </a:t>
            </a:r>
            <a:r>
              <a:rPr spc="360" dirty="0"/>
              <a:t>of </a:t>
            </a:r>
            <a:r>
              <a:rPr spc="-75" dirty="0"/>
              <a:t>LSTM </a:t>
            </a:r>
            <a:r>
              <a:rPr spc="210" dirty="0">
                <a:solidFill>
                  <a:srgbClr val="7F7F7F"/>
                </a:solidFill>
              </a:rPr>
              <a:t>(Encoder</a:t>
            </a:r>
            <a:r>
              <a:rPr spc="-295" dirty="0">
                <a:solidFill>
                  <a:srgbClr val="7F7F7F"/>
                </a:solidFill>
              </a:rPr>
              <a:t> </a:t>
            </a:r>
            <a:r>
              <a:rPr spc="200" dirty="0">
                <a:solidFill>
                  <a:srgbClr val="7F7F7F"/>
                </a:solidFill>
              </a:rPr>
              <a:t>only!)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6573" y="1312545"/>
            <a:ext cx="9815195" cy="20142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66700" marR="366395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66700" algn="l"/>
              </a:tabLst>
            </a:pPr>
            <a:r>
              <a:rPr sz="2800" spc="-160" dirty="0">
                <a:latin typeface="Arial"/>
                <a:cs typeface="Arial"/>
              </a:rPr>
              <a:t>Encoder’s </a:t>
            </a:r>
            <a:r>
              <a:rPr sz="2800" spc="-40" dirty="0">
                <a:latin typeface="Arial"/>
                <a:cs typeface="Arial"/>
              </a:rPr>
              <a:t>final </a:t>
            </a:r>
            <a:r>
              <a:rPr sz="2800" spc="-135" dirty="0">
                <a:latin typeface="Arial"/>
                <a:cs typeface="Arial"/>
              </a:rPr>
              <a:t>states </a:t>
            </a:r>
            <a:r>
              <a:rPr sz="2800" spc="-175" dirty="0">
                <a:latin typeface="Arial"/>
                <a:cs typeface="Arial"/>
              </a:rPr>
              <a:t>have </a:t>
            </a:r>
            <a:r>
              <a:rPr sz="2800" spc="-65" dirty="0">
                <a:latin typeface="Arial"/>
                <a:cs typeface="Arial"/>
              </a:rPr>
              <a:t>all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45" dirty="0">
                <a:latin typeface="Arial"/>
                <a:cs typeface="Arial"/>
              </a:rPr>
              <a:t>information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53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75" dirty="0">
                <a:latin typeface="Arial"/>
                <a:cs typeface="Arial"/>
              </a:rPr>
              <a:t>English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sentence.</a:t>
            </a:r>
            <a:endParaRPr sz="2800" dirty="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200"/>
              </a:spcBef>
              <a:buChar char="•"/>
              <a:tabLst>
                <a:tab pos="266700" algn="l"/>
              </a:tabLst>
            </a:pPr>
            <a:r>
              <a:rPr sz="2800" spc="-5" dirty="0">
                <a:latin typeface="Arial"/>
                <a:cs typeface="Arial"/>
              </a:rPr>
              <a:t>If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sentence</a:t>
            </a:r>
            <a:r>
              <a:rPr sz="2800" spc="-145" dirty="0">
                <a:latin typeface="Arial"/>
                <a:cs typeface="Arial"/>
              </a:rPr>
              <a:t> is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long,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final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states </a:t>
            </a:r>
            <a:r>
              <a:rPr sz="2800" spc="-175" dirty="0">
                <a:latin typeface="Arial"/>
                <a:cs typeface="Arial"/>
              </a:rPr>
              <a:t>have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forgotten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early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inputs.</a:t>
            </a:r>
            <a:endParaRPr sz="2800" dirty="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66700" algn="l"/>
              </a:tabLst>
            </a:pPr>
            <a:r>
              <a:rPr sz="2800" spc="-240" dirty="0">
                <a:latin typeface="Arial"/>
                <a:cs typeface="Arial"/>
              </a:rPr>
              <a:t>Bi-LSTM </a:t>
            </a:r>
            <a:r>
              <a:rPr sz="2800" spc="-30" dirty="0">
                <a:latin typeface="Arial"/>
                <a:cs typeface="Arial"/>
              </a:rPr>
              <a:t>(left-to-right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30" dirty="0">
                <a:latin typeface="Arial"/>
                <a:cs typeface="Arial"/>
              </a:rPr>
              <a:t>right-to-left) </a:t>
            </a:r>
            <a:r>
              <a:rPr sz="2800" spc="-204" dirty="0">
                <a:latin typeface="Arial"/>
                <a:cs typeface="Arial"/>
              </a:rPr>
              <a:t>has </a:t>
            </a:r>
            <a:r>
              <a:rPr sz="2800" spc="-95" dirty="0">
                <a:latin typeface="Arial"/>
                <a:cs typeface="Arial"/>
              </a:rPr>
              <a:t>longer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memory.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7606" y="3901905"/>
            <a:ext cx="7246209" cy="25902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3341" y="4738714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244038" y="0"/>
                </a:moveTo>
                <a:lnTo>
                  <a:pt x="194855" y="4954"/>
                </a:lnTo>
                <a:lnTo>
                  <a:pt x="149047" y="19165"/>
                </a:lnTo>
                <a:lnTo>
                  <a:pt x="107593" y="41651"/>
                </a:lnTo>
                <a:lnTo>
                  <a:pt x="71477" y="71431"/>
                </a:lnTo>
                <a:lnTo>
                  <a:pt x="41677" y="107525"/>
                </a:lnTo>
                <a:lnTo>
                  <a:pt x="19177" y="148952"/>
                </a:lnTo>
                <a:lnTo>
                  <a:pt x="4957" y="194731"/>
                </a:lnTo>
                <a:lnTo>
                  <a:pt x="0" y="243881"/>
                </a:lnTo>
                <a:lnTo>
                  <a:pt x="4957" y="293032"/>
                </a:lnTo>
                <a:lnTo>
                  <a:pt x="19177" y="338811"/>
                </a:lnTo>
                <a:lnTo>
                  <a:pt x="41677" y="380237"/>
                </a:lnTo>
                <a:lnTo>
                  <a:pt x="71477" y="416331"/>
                </a:lnTo>
                <a:lnTo>
                  <a:pt x="107593" y="446111"/>
                </a:lnTo>
                <a:lnTo>
                  <a:pt x="149047" y="468597"/>
                </a:lnTo>
                <a:lnTo>
                  <a:pt x="194855" y="482807"/>
                </a:lnTo>
                <a:lnTo>
                  <a:pt x="244038" y="487762"/>
                </a:lnTo>
                <a:lnTo>
                  <a:pt x="293220" y="482807"/>
                </a:lnTo>
                <a:lnTo>
                  <a:pt x="339028" y="468597"/>
                </a:lnTo>
                <a:lnTo>
                  <a:pt x="380482" y="446111"/>
                </a:lnTo>
                <a:lnTo>
                  <a:pt x="416599" y="416331"/>
                </a:lnTo>
                <a:lnTo>
                  <a:pt x="446398" y="380237"/>
                </a:lnTo>
                <a:lnTo>
                  <a:pt x="468898" y="338811"/>
                </a:lnTo>
                <a:lnTo>
                  <a:pt x="483118" y="293032"/>
                </a:lnTo>
                <a:lnTo>
                  <a:pt x="488076" y="243881"/>
                </a:lnTo>
                <a:lnTo>
                  <a:pt x="483118" y="194731"/>
                </a:lnTo>
                <a:lnTo>
                  <a:pt x="468898" y="148952"/>
                </a:lnTo>
                <a:lnTo>
                  <a:pt x="446398" y="107525"/>
                </a:lnTo>
                <a:lnTo>
                  <a:pt x="416599" y="71431"/>
                </a:lnTo>
                <a:lnTo>
                  <a:pt x="380482" y="41651"/>
                </a:lnTo>
                <a:lnTo>
                  <a:pt x="339028" y="19165"/>
                </a:lnTo>
                <a:lnTo>
                  <a:pt x="293220" y="4954"/>
                </a:lnTo>
                <a:lnTo>
                  <a:pt x="244038" y="0"/>
                </a:lnTo>
                <a:close/>
              </a:path>
            </a:pathLst>
          </a:custGeom>
          <a:solidFill>
            <a:srgbClr val="EDA9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43341" y="4738714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56406" y="5183131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244038" y="0"/>
                </a:moveTo>
                <a:lnTo>
                  <a:pt x="194856" y="4954"/>
                </a:lnTo>
                <a:lnTo>
                  <a:pt x="149047" y="19165"/>
                </a:lnTo>
                <a:lnTo>
                  <a:pt x="107594" y="41651"/>
                </a:lnTo>
                <a:lnTo>
                  <a:pt x="71477" y="71431"/>
                </a:lnTo>
                <a:lnTo>
                  <a:pt x="41678" y="107524"/>
                </a:lnTo>
                <a:lnTo>
                  <a:pt x="19177" y="148951"/>
                </a:lnTo>
                <a:lnTo>
                  <a:pt x="4958" y="194730"/>
                </a:lnTo>
                <a:lnTo>
                  <a:pt x="0" y="243880"/>
                </a:lnTo>
                <a:lnTo>
                  <a:pt x="4958" y="293030"/>
                </a:lnTo>
                <a:lnTo>
                  <a:pt x="19177" y="338809"/>
                </a:lnTo>
                <a:lnTo>
                  <a:pt x="41678" y="380236"/>
                </a:lnTo>
                <a:lnTo>
                  <a:pt x="71477" y="416330"/>
                </a:lnTo>
                <a:lnTo>
                  <a:pt x="107594" y="446110"/>
                </a:lnTo>
                <a:lnTo>
                  <a:pt x="149047" y="468596"/>
                </a:lnTo>
                <a:lnTo>
                  <a:pt x="194856" y="482806"/>
                </a:lnTo>
                <a:lnTo>
                  <a:pt x="244038" y="487761"/>
                </a:lnTo>
                <a:lnTo>
                  <a:pt x="293220" y="482806"/>
                </a:lnTo>
                <a:lnTo>
                  <a:pt x="339028" y="468596"/>
                </a:lnTo>
                <a:lnTo>
                  <a:pt x="380482" y="446110"/>
                </a:lnTo>
                <a:lnTo>
                  <a:pt x="416599" y="416330"/>
                </a:lnTo>
                <a:lnTo>
                  <a:pt x="446398" y="380236"/>
                </a:lnTo>
                <a:lnTo>
                  <a:pt x="468898" y="338809"/>
                </a:lnTo>
                <a:lnTo>
                  <a:pt x="483118" y="293030"/>
                </a:lnTo>
                <a:lnTo>
                  <a:pt x="488076" y="243880"/>
                </a:lnTo>
                <a:lnTo>
                  <a:pt x="483118" y="194730"/>
                </a:lnTo>
                <a:lnTo>
                  <a:pt x="468898" y="148951"/>
                </a:lnTo>
                <a:lnTo>
                  <a:pt x="446398" y="107524"/>
                </a:lnTo>
                <a:lnTo>
                  <a:pt x="416599" y="71431"/>
                </a:lnTo>
                <a:lnTo>
                  <a:pt x="380482" y="41651"/>
                </a:lnTo>
                <a:lnTo>
                  <a:pt x="339028" y="19165"/>
                </a:lnTo>
                <a:lnTo>
                  <a:pt x="293220" y="4954"/>
                </a:lnTo>
                <a:lnTo>
                  <a:pt x="244038" y="0"/>
                </a:lnTo>
                <a:close/>
              </a:path>
            </a:pathLst>
          </a:custGeom>
          <a:solidFill>
            <a:srgbClr val="EDA9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56406" y="5183131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8690" y="4736632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244036" y="0"/>
                </a:moveTo>
                <a:lnTo>
                  <a:pt x="194855" y="4954"/>
                </a:lnTo>
                <a:lnTo>
                  <a:pt x="149046" y="19165"/>
                </a:lnTo>
                <a:lnTo>
                  <a:pt x="107593" y="41651"/>
                </a:lnTo>
                <a:lnTo>
                  <a:pt x="71476" y="71431"/>
                </a:lnTo>
                <a:lnTo>
                  <a:pt x="41677" y="107524"/>
                </a:lnTo>
                <a:lnTo>
                  <a:pt x="19177" y="148951"/>
                </a:lnTo>
                <a:lnTo>
                  <a:pt x="4957" y="194730"/>
                </a:lnTo>
                <a:lnTo>
                  <a:pt x="0" y="243880"/>
                </a:lnTo>
                <a:lnTo>
                  <a:pt x="4957" y="293031"/>
                </a:lnTo>
                <a:lnTo>
                  <a:pt x="19177" y="338810"/>
                </a:lnTo>
                <a:lnTo>
                  <a:pt x="41677" y="380237"/>
                </a:lnTo>
                <a:lnTo>
                  <a:pt x="71476" y="416331"/>
                </a:lnTo>
                <a:lnTo>
                  <a:pt x="107593" y="446111"/>
                </a:lnTo>
                <a:lnTo>
                  <a:pt x="149046" y="468597"/>
                </a:lnTo>
                <a:lnTo>
                  <a:pt x="194855" y="482807"/>
                </a:lnTo>
                <a:lnTo>
                  <a:pt x="244036" y="487762"/>
                </a:lnTo>
                <a:lnTo>
                  <a:pt x="293219" y="482807"/>
                </a:lnTo>
                <a:lnTo>
                  <a:pt x="339027" y="468597"/>
                </a:lnTo>
                <a:lnTo>
                  <a:pt x="380480" y="446111"/>
                </a:lnTo>
                <a:lnTo>
                  <a:pt x="416597" y="416331"/>
                </a:lnTo>
                <a:lnTo>
                  <a:pt x="446397" y="380237"/>
                </a:lnTo>
                <a:lnTo>
                  <a:pt x="468897" y="338810"/>
                </a:lnTo>
                <a:lnTo>
                  <a:pt x="483116" y="293031"/>
                </a:lnTo>
                <a:lnTo>
                  <a:pt x="488074" y="243880"/>
                </a:lnTo>
                <a:lnTo>
                  <a:pt x="483116" y="194730"/>
                </a:lnTo>
                <a:lnTo>
                  <a:pt x="468897" y="148951"/>
                </a:lnTo>
                <a:lnTo>
                  <a:pt x="446397" y="107524"/>
                </a:lnTo>
                <a:lnTo>
                  <a:pt x="416597" y="71431"/>
                </a:lnTo>
                <a:lnTo>
                  <a:pt x="380480" y="41651"/>
                </a:lnTo>
                <a:lnTo>
                  <a:pt x="339027" y="19165"/>
                </a:lnTo>
                <a:lnTo>
                  <a:pt x="293219" y="4954"/>
                </a:lnTo>
                <a:lnTo>
                  <a:pt x="244036" y="0"/>
                </a:lnTo>
                <a:close/>
              </a:path>
            </a:pathLst>
          </a:custGeom>
          <a:solidFill>
            <a:srgbClr val="EDA9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48690" y="4736632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8444" y="5179559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244038" y="0"/>
                </a:moveTo>
                <a:lnTo>
                  <a:pt x="194855" y="4954"/>
                </a:lnTo>
                <a:lnTo>
                  <a:pt x="149046" y="19165"/>
                </a:lnTo>
                <a:lnTo>
                  <a:pt x="107593" y="41650"/>
                </a:lnTo>
                <a:lnTo>
                  <a:pt x="71476" y="71430"/>
                </a:lnTo>
                <a:lnTo>
                  <a:pt x="41677" y="107523"/>
                </a:lnTo>
                <a:lnTo>
                  <a:pt x="19177" y="148949"/>
                </a:lnTo>
                <a:lnTo>
                  <a:pt x="4957" y="194728"/>
                </a:lnTo>
                <a:lnTo>
                  <a:pt x="0" y="243879"/>
                </a:lnTo>
                <a:lnTo>
                  <a:pt x="4957" y="293030"/>
                </a:lnTo>
                <a:lnTo>
                  <a:pt x="19177" y="338809"/>
                </a:lnTo>
                <a:lnTo>
                  <a:pt x="41677" y="380235"/>
                </a:lnTo>
                <a:lnTo>
                  <a:pt x="71476" y="416329"/>
                </a:lnTo>
                <a:lnTo>
                  <a:pt x="107593" y="446109"/>
                </a:lnTo>
                <a:lnTo>
                  <a:pt x="149046" y="468594"/>
                </a:lnTo>
                <a:lnTo>
                  <a:pt x="194855" y="482805"/>
                </a:lnTo>
                <a:lnTo>
                  <a:pt x="244038" y="487760"/>
                </a:lnTo>
                <a:lnTo>
                  <a:pt x="293219" y="482805"/>
                </a:lnTo>
                <a:lnTo>
                  <a:pt x="339027" y="468594"/>
                </a:lnTo>
                <a:lnTo>
                  <a:pt x="380480" y="446109"/>
                </a:lnTo>
                <a:lnTo>
                  <a:pt x="416597" y="416329"/>
                </a:lnTo>
                <a:lnTo>
                  <a:pt x="446396" y="380235"/>
                </a:lnTo>
                <a:lnTo>
                  <a:pt x="468896" y="338809"/>
                </a:lnTo>
                <a:lnTo>
                  <a:pt x="483115" y="293030"/>
                </a:lnTo>
                <a:lnTo>
                  <a:pt x="488073" y="243879"/>
                </a:lnTo>
                <a:lnTo>
                  <a:pt x="483115" y="194728"/>
                </a:lnTo>
                <a:lnTo>
                  <a:pt x="468896" y="148949"/>
                </a:lnTo>
                <a:lnTo>
                  <a:pt x="446396" y="107523"/>
                </a:lnTo>
                <a:lnTo>
                  <a:pt x="416597" y="71430"/>
                </a:lnTo>
                <a:lnTo>
                  <a:pt x="380480" y="41650"/>
                </a:lnTo>
                <a:lnTo>
                  <a:pt x="339027" y="19165"/>
                </a:lnTo>
                <a:lnTo>
                  <a:pt x="293219" y="4954"/>
                </a:lnTo>
                <a:lnTo>
                  <a:pt x="244038" y="0"/>
                </a:lnTo>
                <a:close/>
              </a:path>
            </a:pathLst>
          </a:custGeom>
          <a:solidFill>
            <a:srgbClr val="EDA9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38444" y="5179559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85626" y="3802493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244038" y="0"/>
                </a:moveTo>
                <a:lnTo>
                  <a:pt x="194855" y="4954"/>
                </a:lnTo>
                <a:lnTo>
                  <a:pt x="149047" y="19165"/>
                </a:lnTo>
                <a:lnTo>
                  <a:pt x="107593" y="41651"/>
                </a:lnTo>
                <a:lnTo>
                  <a:pt x="71477" y="71431"/>
                </a:lnTo>
                <a:lnTo>
                  <a:pt x="41677" y="107524"/>
                </a:lnTo>
                <a:lnTo>
                  <a:pt x="19177" y="148951"/>
                </a:lnTo>
                <a:lnTo>
                  <a:pt x="4957" y="194730"/>
                </a:lnTo>
                <a:lnTo>
                  <a:pt x="0" y="243880"/>
                </a:lnTo>
                <a:lnTo>
                  <a:pt x="4957" y="293031"/>
                </a:lnTo>
                <a:lnTo>
                  <a:pt x="19177" y="338810"/>
                </a:lnTo>
                <a:lnTo>
                  <a:pt x="41677" y="380236"/>
                </a:lnTo>
                <a:lnTo>
                  <a:pt x="71477" y="416330"/>
                </a:lnTo>
                <a:lnTo>
                  <a:pt x="107593" y="446110"/>
                </a:lnTo>
                <a:lnTo>
                  <a:pt x="149047" y="468596"/>
                </a:lnTo>
                <a:lnTo>
                  <a:pt x="194855" y="482806"/>
                </a:lnTo>
                <a:lnTo>
                  <a:pt x="244038" y="487761"/>
                </a:lnTo>
                <a:lnTo>
                  <a:pt x="293219" y="482806"/>
                </a:lnTo>
                <a:lnTo>
                  <a:pt x="339028" y="468596"/>
                </a:lnTo>
                <a:lnTo>
                  <a:pt x="380481" y="446110"/>
                </a:lnTo>
                <a:lnTo>
                  <a:pt x="416598" y="416330"/>
                </a:lnTo>
                <a:lnTo>
                  <a:pt x="446397" y="380236"/>
                </a:lnTo>
                <a:lnTo>
                  <a:pt x="468897" y="338810"/>
                </a:lnTo>
                <a:lnTo>
                  <a:pt x="483116" y="293031"/>
                </a:lnTo>
                <a:lnTo>
                  <a:pt x="488074" y="243880"/>
                </a:lnTo>
                <a:lnTo>
                  <a:pt x="483116" y="194730"/>
                </a:lnTo>
                <a:lnTo>
                  <a:pt x="468897" y="148951"/>
                </a:lnTo>
                <a:lnTo>
                  <a:pt x="446397" y="107524"/>
                </a:lnTo>
                <a:lnTo>
                  <a:pt x="416598" y="71431"/>
                </a:lnTo>
                <a:lnTo>
                  <a:pt x="380481" y="41651"/>
                </a:lnTo>
                <a:lnTo>
                  <a:pt x="339028" y="19165"/>
                </a:lnTo>
                <a:lnTo>
                  <a:pt x="293219" y="4954"/>
                </a:lnTo>
                <a:lnTo>
                  <a:pt x="244038" y="0"/>
                </a:lnTo>
                <a:close/>
              </a:path>
            </a:pathLst>
          </a:custGeom>
          <a:solidFill>
            <a:srgbClr val="CA7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85626" y="3802493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21174" y="3802493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244036" y="0"/>
                </a:moveTo>
                <a:lnTo>
                  <a:pt x="194855" y="4954"/>
                </a:lnTo>
                <a:lnTo>
                  <a:pt x="149046" y="19165"/>
                </a:lnTo>
                <a:lnTo>
                  <a:pt x="107593" y="41651"/>
                </a:lnTo>
                <a:lnTo>
                  <a:pt x="71476" y="71431"/>
                </a:lnTo>
                <a:lnTo>
                  <a:pt x="41677" y="107524"/>
                </a:lnTo>
                <a:lnTo>
                  <a:pt x="19177" y="148951"/>
                </a:lnTo>
                <a:lnTo>
                  <a:pt x="4957" y="194730"/>
                </a:lnTo>
                <a:lnTo>
                  <a:pt x="0" y="243880"/>
                </a:lnTo>
                <a:lnTo>
                  <a:pt x="4957" y="293031"/>
                </a:lnTo>
                <a:lnTo>
                  <a:pt x="19177" y="338810"/>
                </a:lnTo>
                <a:lnTo>
                  <a:pt x="41677" y="380236"/>
                </a:lnTo>
                <a:lnTo>
                  <a:pt x="71476" y="416330"/>
                </a:lnTo>
                <a:lnTo>
                  <a:pt x="107593" y="446110"/>
                </a:lnTo>
                <a:lnTo>
                  <a:pt x="149046" y="468596"/>
                </a:lnTo>
                <a:lnTo>
                  <a:pt x="194855" y="482806"/>
                </a:lnTo>
                <a:lnTo>
                  <a:pt x="244036" y="487761"/>
                </a:lnTo>
                <a:lnTo>
                  <a:pt x="293219" y="482806"/>
                </a:lnTo>
                <a:lnTo>
                  <a:pt x="339027" y="468596"/>
                </a:lnTo>
                <a:lnTo>
                  <a:pt x="380480" y="446110"/>
                </a:lnTo>
                <a:lnTo>
                  <a:pt x="416597" y="416330"/>
                </a:lnTo>
                <a:lnTo>
                  <a:pt x="446397" y="380236"/>
                </a:lnTo>
                <a:lnTo>
                  <a:pt x="468897" y="338810"/>
                </a:lnTo>
                <a:lnTo>
                  <a:pt x="483116" y="293031"/>
                </a:lnTo>
                <a:lnTo>
                  <a:pt x="488074" y="243880"/>
                </a:lnTo>
                <a:lnTo>
                  <a:pt x="483116" y="194730"/>
                </a:lnTo>
                <a:lnTo>
                  <a:pt x="468897" y="148951"/>
                </a:lnTo>
                <a:lnTo>
                  <a:pt x="446397" y="107524"/>
                </a:lnTo>
                <a:lnTo>
                  <a:pt x="416597" y="71431"/>
                </a:lnTo>
                <a:lnTo>
                  <a:pt x="380480" y="41651"/>
                </a:lnTo>
                <a:lnTo>
                  <a:pt x="339027" y="19165"/>
                </a:lnTo>
                <a:lnTo>
                  <a:pt x="293219" y="4954"/>
                </a:lnTo>
                <a:lnTo>
                  <a:pt x="244036" y="0"/>
                </a:lnTo>
                <a:close/>
              </a:path>
            </a:pathLst>
          </a:custGeom>
          <a:solidFill>
            <a:srgbClr val="CA7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21174" y="3802493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38359" y="3802493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244038" y="0"/>
                </a:moveTo>
                <a:lnTo>
                  <a:pt x="194855" y="4954"/>
                </a:lnTo>
                <a:lnTo>
                  <a:pt x="149046" y="19165"/>
                </a:lnTo>
                <a:lnTo>
                  <a:pt x="107593" y="41651"/>
                </a:lnTo>
                <a:lnTo>
                  <a:pt x="71476" y="71431"/>
                </a:lnTo>
                <a:lnTo>
                  <a:pt x="41677" y="107524"/>
                </a:lnTo>
                <a:lnTo>
                  <a:pt x="19177" y="148951"/>
                </a:lnTo>
                <a:lnTo>
                  <a:pt x="4957" y="194730"/>
                </a:lnTo>
                <a:lnTo>
                  <a:pt x="0" y="243880"/>
                </a:lnTo>
                <a:lnTo>
                  <a:pt x="4957" y="293031"/>
                </a:lnTo>
                <a:lnTo>
                  <a:pt x="19177" y="338810"/>
                </a:lnTo>
                <a:lnTo>
                  <a:pt x="41677" y="380236"/>
                </a:lnTo>
                <a:lnTo>
                  <a:pt x="71476" y="416330"/>
                </a:lnTo>
                <a:lnTo>
                  <a:pt x="107593" y="446110"/>
                </a:lnTo>
                <a:lnTo>
                  <a:pt x="149046" y="468596"/>
                </a:lnTo>
                <a:lnTo>
                  <a:pt x="194855" y="482806"/>
                </a:lnTo>
                <a:lnTo>
                  <a:pt x="244038" y="487761"/>
                </a:lnTo>
                <a:lnTo>
                  <a:pt x="293219" y="482806"/>
                </a:lnTo>
                <a:lnTo>
                  <a:pt x="339028" y="468596"/>
                </a:lnTo>
                <a:lnTo>
                  <a:pt x="380481" y="446110"/>
                </a:lnTo>
                <a:lnTo>
                  <a:pt x="416598" y="416330"/>
                </a:lnTo>
                <a:lnTo>
                  <a:pt x="446397" y="380236"/>
                </a:lnTo>
                <a:lnTo>
                  <a:pt x="468897" y="338810"/>
                </a:lnTo>
                <a:lnTo>
                  <a:pt x="483116" y="293031"/>
                </a:lnTo>
                <a:lnTo>
                  <a:pt x="488074" y="243880"/>
                </a:lnTo>
                <a:lnTo>
                  <a:pt x="483116" y="194730"/>
                </a:lnTo>
                <a:lnTo>
                  <a:pt x="468897" y="148951"/>
                </a:lnTo>
                <a:lnTo>
                  <a:pt x="446397" y="107524"/>
                </a:lnTo>
                <a:lnTo>
                  <a:pt x="416598" y="71431"/>
                </a:lnTo>
                <a:lnTo>
                  <a:pt x="380481" y="41651"/>
                </a:lnTo>
                <a:lnTo>
                  <a:pt x="339028" y="19165"/>
                </a:lnTo>
                <a:lnTo>
                  <a:pt x="293219" y="4954"/>
                </a:lnTo>
                <a:lnTo>
                  <a:pt x="244038" y="0"/>
                </a:lnTo>
                <a:close/>
              </a:path>
            </a:pathLst>
          </a:custGeom>
          <a:solidFill>
            <a:srgbClr val="CA7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38359" y="3802493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57906" y="3799409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244038" y="0"/>
                </a:moveTo>
                <a:lnTo>
                  <a:pt x="194855" y="4954"/>
                </a:lnTo>
                <a:lnTo>
                  <a:pt x="149047" y="19165"/>
                </a:lnTo>
                <a:lnTo>
                  <a:pt x="107593" y="41651"/>
                </a:lnTo>
                <a:lnTo>
                  <a:pt x="71477" y="71431"/>
                </a:lnTo>
                <a:lnTo>
                  <a:pt x="41677" y="107524"/>
                </a:lnTo>
                <a:lnTo>
                  <a:pt x="19177" y="148951"/>
                </a:lnTo>
                <a:lnTo>
                  <a:pt x="4957" y="194730"/>
                </a:lnTo>
                <a:lnTo>
                  <a:pt x="0" y="243880"/>
                </a:lnTo>
                <a:lnTo>
                  <a:pt x="4957" y="293031"/>
                </a:lnTo>
                <a:lnTo>
                  <a:pt x="19177" y="338810"/>
                </a:lnTo>
                <a:lnTo>
                  <a:pt x="41677" y="380237"/>
                </a:lnTo>
                <a:lnTo>
                  <a:pt x="71477" y="416331"/>
                </a:lnTo>
                <a:lnTo>
                  <a:pt x="107593" y="446111"/>
                </a:lnTo>
                <a:lnTo>
                  <a:pt x="149047" y="468597"/>
                </a:lnTo>
                <a:lnTo>
                  <a:pt x="194855" y="482807"/>
                </a:lnTo>
                <a:lnTo>
                  <a:pt x="244038" y="487762"/>
                </a:lnTo>
                <a:lnTo>
                  <a:pt x="293219" y="482807"/>
                </a:lnTo>
                <a:lnTo>
                  <a:pt x="339028" y="468597"/>
                </a:lnTo>
                <a:lnTo>
                  <a:pt x="380481" y="446111"/>
                </a:lnTo>
                <a:lnTo>
                  <a:pt x="416598" y="416331"/>
                </a:lnTo>
                <a:lnTo>
                  <a:pt x="446397" y="380237"/>
                </a:lnTo>
                <a:lnTo>
                  <a:pt x="468897" y="338810"/>
                </a:lnTo>
                <a:lnTo>
                  <a:pt x="483116" y="293031"/>
                </a:lnTo>
                <a:lnTo>
                  <a:pt x="488074" y="243880"/>
                </a:lnTo>
                <a:lnTo>
                  <a:pt x="483116" y="194730"/>
                </a:lnTo>
                <a:lnTo>
                  <a:pt x="468897" y="148951"/>
                </a:lnTo>
                <a:lnTo>
                  <a:pt x="446397" y="107524"/>
                </a:lnTo>
                <a:lnTo>
                  <a:pt x="416598" y="71431"/>
                </a:lnTo>
                <a:lnTo>
                  <a:pt x="380481" y="41651"/>
                </a:lnTo>
                <a:lnTo>
                  <a:pt x="339028" y="19165"/>
                </a:lnTo>
                <a:lnTo>
                  <a:pt x="293219" y="4954"/>
                </a:lnTo>
                <a:lnTo>
                  <a:pt x="244038" y="0"/>
                </a:lnTo>
                <a:close/>
              </a:path>
            </a:pathLst>
          </a:custGeom>
          <a:solidFill>
            <a:srgbClr val="CA7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57906" y="3799409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68444" y="6001684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244036" y="0"/>
                </a:moveTo>
                <a:lnTo>
                  <a:pt x="194855" y="4954"/>
                </a:lnTo>
                <a:lnTo>
                  <a:pt x="149046" y="19165"/>
                </a:lnTo>
                <a:lnTo>
                  <a:pt x="107593" y="41651"/>
                </a:lnTo>
                <a:lnTo>
                  <a:pt x="71476" y="71431"/>
                </a:lnTo>
                <a:lnTo>
                  <a:pt x="41677" y="107524"/>
                </a:lnTo>
                <a:lnTo>
                  <a:pt x="19177" y="148951"/>
                </a:lnTo>
                <a:lnTo>
                  <a:pt x="4957" y="194730"/>
                </a:lnTo>
                <a:lnTo>
                  <a:pt x="0" y="243880"/>
                </a:lnTo>
                <a:lnTo>
                  <a:pt x="4957" y="293031"/>
                </a:lnTo>
                <a:lnTo>
                  <a:pt x="19177" y="338810"/>
                </a:lnTo>
                <a:lnTo>
                  <a:pt x="41677" y="380236"/>
                </a:lnTo>
                <a:lnTo>
                  <a:pt x="71476" y="416330"/>
                </a:lnTo>
                <a:lnTo>
                  <a:pt x="107593" y="446110"/>
                </a:lnTo>
                <a:lnTo>
                  <a:pt x="149046" y="468596"/>
                </a:lnTo>
                <a:lnTo>
                  <a:pt x="194855" y="482806"/>
                </a:lnTo>
                <a:lnTo>
                  <a:pt x="244036" y="487761"/>
                </a:lnTo>
                <a:lnTo>
                  <a:pt x="293219" y="482806"/>
                </a:lnTo>
                <a:lnTo>
                  <a:pt x="339027" y="468596"/>
                </a:lnTo>
                <a:lnTo>
                  <a:pt x="380480" y="446110"/>
                </a:lnTo>
                <a:lnTo>
                  <a:pt x="416597" y="416330"/>
                </a:lnTo>
                <a:lnTo>
                  <a:pt x="446397" y="380236"/>
                </a:lnTo>
                <a:lnTo>
                  <a:pt x="468897" y="338810"/>
                </a:lnTo>
                <a:lnTo>
                  <a:pt x="483116" y="293031"/>
                </a:lnTo>
                <a:lnTo>
                  <a:pt x="488074" y="243880"/>
                </a:lnTo>
                <a:lnTo>
                  <a:pt x="483116" y="194730"/>
                </a:lnTo>
                <a:lnTo>
                  <a:pt x="468897" y="148951"/>
                </a:lnTo>
                <a:lnTo>
                  <a:pt x="446397" y="107524"/>
                </a:lnTo>
                <a:lnTo>
                  <a:pt x="416597" y="71431"/>
                </a:lnTo>
                <a:lnTo>
                  <a:pt x="380480" y="41651"/>
                </a:lnTo>
                <a:lnTo>
                  <a:pt x="339027" y="19165"/>
                </a:lnTo>
                <a:lnTo>
                  <a:pt x="293219" y="4954"/>
                </a:lnTo>
                <a:lnTo>
                  <a:pt x="24403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68444" y="6001684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27735" y="6001141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244036" y="0"/>
                </a:moveTo>
                <a:lnTo>
                  <a:pt x="194855" y="4954"/>
                </a:lnTo>
                <a:lnTo>
                  <a:pt x="149046" y="19165"/>
                </a:lnTo>
                <a:lnTo>
                  <a:pt x="107593" y="41651"/>
                </a:lnTo>
                <a:lnTo>
                  <a:pt x="71476" y="71431"/>
                </a:lnTo>
                <a:lnTo>
                  <a:pt x="41677" y="107524"/>
                </a:lnTo>
                <a:lnTo>
                  <a:pt x="19177" y="148951"/>
                </a:lnTo>
                <a:lnTo>
                  <a:pt x="4957" y="194730"/>
                </a:lnTo>
                <a:lnTo>
                  <a:pt x="0" y="243880"/>
                </a:lnTo>
                <a:lnTo>
                  <a:pt x="4957" y="293031"/>
                </a:lnTo>
                <a:lnTo>
                  <a:pt x="19177" y="338810"/>
                </a:lnTo>
                <a:lnTo>
                  <a:pt x="41677" y="380236"/>
                </a:lnTo>
                <a:lnTo>
                  <a:pt x="71476" y="416330"/>
                </a:lnTo>
                <a:lnTo>
                  <a:pt x="107593" y="446110"/>
                </a:lnTo>
                <a:lnTo>
                  <a:pt x="149046" y="468596"/>
                </a:lnTo>
                <a:lnTo>
                  <a:pt x="194855" y="482806"/>
                </a:lnTo>
                <a:lnTo>
                  <a:pt x="244036" y="487761"/>
                </a:lnTo>
                <a:lnTo>
                  <a:pt x="293219" y="482806"/>
                </a:lnTo>
                <a:lnTo>
                  <a:pt x="339027" y="468596"/>
                </a:lnTo>
                <a:lnTo>
                  <a:pt x="380480" y="446110"/>
                </a:lnTo>
                <a:lnTo>
                  <a:pt x="416597" y="416330"/>
                </a:lnTo>
                <a:lnTo>
                  <a:pt x="446397" y="380236"/>
                </a:lnTo>
                <a:lnTo>
                  <a:pt x="468897" y="338810"/>
                </a:lnTo>
                <a:lnTo>
                  <a:pt x="483116" y="293031"/>
                </a:lnTo>
                <a:lnTo>
                  <a:pt x="488074" y="243880"/>
                </a:lnTo>
                <a:lnTo>
                  <a:pt x="483116" y="194730"/>
                </a:lnTo>
                <a:lnTo>
                  <a:pt x="468897" y="148951"/>
                </a:lnTo>
                <a:lnTo>
                  <a:pt x="446397" y="107524"/>
                </a:lnTo>
                <a:lnTo>
                  <a:pt x="416597" y="71431"/>
                </a:lnTo>
                <a:lnTo>
                  <a:pt x="380480" y="41651"/>
                </a:lnTo>
                <a:lnTo>
                  <a:pt x="339027" y="19165"/>
                </a:lnTo>
                <a:lnTo>
                  <a:pt x="293219" y="4954"/>
                </a:lnTo>
                <a:lnTo>
                  <a:pt x="24403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27735" y="6001141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4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38359" y="6007975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244038" y="0"/>
                </a:moveTo>
                <a:lnTo>
                  <a:pt x="194855" y="4954"/>
                </a:lnTo>
                <a:lnTo>
                  <a:pt x="149046" y="19165"/>
                </a:lnTo>
                <a:lnTo>
                  <a:pt x="107593" y="41651"/>
                </a:lnTo>
                <a:lnTo>
                  <a:pt x="71476" y="71431"/>
                </a:lnTo>
                <a:lnTo>
                  <a:pt x="41677" y="107524"/>
                </a:lnTo>
                <a:lnTo>
                  <a:pt x="19177" y="148951"/>
                </a:lnTo>
                <a:lnTo>
                  <a:pt x="4957" y="194730"/>
                </a:lnTo>
                <a:lnTo>
                  <a:pt x="0" y="243880"/>
                </a:lnTo>
                <a:lnTo>
                  <a:pt x="4957" y="293031"/>
                </a:lnTo>
                <a:lnTo>
                  <a:pt x="19177" y="338810"/>
                </a:lnTo>
                <a:lnTo>
                  <a:pt x="41677" y="380236"/>
                </a:lnTo>
                <a:lnTo>
                  <a:pt x="71476" y="416330"/>
                </a:lnTo>
                <a:lnTo>
                  <a:pt x="107593" y="446110"/>
                </a:lnTo>
                <a:lnTo>
                  <a:pt x="149046" y="468596"/>
                </a:lnTo>
                <a:lnTo>
                  <a:pt x="194855" y="482806"/>
                </a:lnTo>
                <a:lnTo>
                  <a:pt x="244038" y="487761"/>
                </a:lnTo>
                <a:lnTo>
                  <a:pt x="293219" y="482806"/>
                </a:lnTo>
                <a:lnTo>
                  <a:pt x="339028" y="468596"/>
                </a:lnTo>
                <a:lnTo>
                  <a:pt x="380481" y="446110"/>
                </a:lnTo>
                <a:lnTo>
                  <a:pt x="416598" y="416330"/>
                </a:lnTo>
                <a:lnTo>
                  <a:pt x="446397" y="380236"/>
                </a:lnTo>
                <a:lnTo>
                  <a:pt x="468897" y="338810"/>
                </a:lnTo>
                <a:lnTo>
                  <a:pt x="483116" y="293031"/>
                </a:lnTo>
                <a:lnTo>
                  <a:pt x="488074" y="243880"/>
                </a:lnTo>
                <a:lnTo>
                  <a:pt x="483116" y="194730"/>
                </a:lnTo>
                <a:lnTo>
                  <a:pt x="468897" y="148951"/>
                </a:lnTo>
                <a:lnTo>
                  <a:pt x="446397" y="107524"/>
                </a:lnTo>
                <a:lnTo>
                  <a:pt x="416598" y="71431"/>
                </a:lnTo>
                <a:lnTo>
                  <a:pt x="380481" y="41651"/>
                </a:lnTo>
                <a:lnTo>
                  <a:pt x="339028" y="19165"/>
                </a:lnTo>
                <a:lnTo>
                  <a:pt x="293219" y="4954"/>
                </a:lnTo>
                <a:lnTo>
                  <a:pt x="24403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38359" y="6007975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75611" y="6007399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244038" y="0"/>
                </a:moveTo>
                <a:lnTo>
                  <a:pt x="194855" y="4954"/>
                </a:lnTo>
                <a:lnTo>
                  <a:pt x="149047" y="19165"/>
                </a:lnTo>
                <a:lnTo>
                  <a:pt x="107593" y="41651"/>
                </a:lnTo>
                <a:lnTo>
                  <a:pt x="71477" y="71431"/>
                </a:lnTo>
                <a:lnTo>
                  <a:pt x="41677" y="107524"/>
                </a:lnTo>
                <a:lnTo>
                  <a:pt x="19177" y="148951"/>
                </a:lnTo>
                <a:lnTo>
                  <a:pt x="4957" y="194730"/>
                </a:lnTo>
                <a:lnTo>
                  <a:pt x="0" y="243880"/>
                </a:lnTo>
                <a:lnTo>
                  <a:pt x="4957" y="293031"/>
                </a:lnTo>
                <a:lnTo>
                  <a:pt x="19177" y="338810"/>
                </a:lnTo>
                <a:lnTo>
                  <a:pt x="41677" y="380236"/>
                </a:lnTo>
                <a:lnTo>
                  <a:pt x="71477" y="416330"/>
                </a:lnTo>
                <a:lnTo>
                  <a:pt x="107593" y="446110"/>
                </a:lnTo>
                <a:lnTo>
                  <a:pt x="149047" y="468596"/>
                </a:lnTo>
                <a:lnTo>
                  <a:pt x="194855" y="482806"/>
                </a:lnTo>
                <a:lnTo>
                  <a:pt x="244038" y="487761"/>
                </a:lnTo>
                <a:lnTo>
                  <a:pt x="293220" y="482806"/>
                </a:lnTo>
                <a:lnTo>
                  <a:pt x="339028" y="468596"/>
                </a:lnTo>
                <a:lnTo>
                  <a:pt x="380482" y="446110"/>
                </a:lnTo>
                <a:lnTo>
                  <a:pt x="416599" y="416330"/>
                </a:lnTo>
                <a:lnTo>
                  <a:pt x="446398" y="380236"/>
                </a:lnTo>
                <a:lnTo>
                  <a:pt x="468898" y="338810"/>
                </a:lnTo>
                <a:lnTo>
                  <a:pt x="483118" y="293031"/>
                </a:lnTo>
                <a:lnTo>
                  <a:pt x="488076" y="243880"/>
                </a:lnTo>
                <a:lnTo>
                  <a:pt x="483118" y="194730"/>
                </a:lnTo>
                <a:lnTo>
                  <a:pt x="468898" y="148951"/>
                </a:lnTo>
                <a:lnTo>
                  <a:pt x="446398" y="107524"/>
                </a:lnTo>
                <a:lnTo>
                  <a:pt x="416599" y="71431"/>
                </a:lnTo>
                <a:lnTo>
                  <a:pt x="380482" y="41651"/>
                </a:lnTo>
                <a:lnTo>
                  <a:pt x="339028" y="19165"/>
                </a:lnTo>
                <a:lnTo>
                  <a:pt x="293220" y="4954"/>
                </a:lnTo>
                <a:lnTo>
                  <a:pt x="24403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75611" y="6007399"/>
            <a:ext cx="488315" cy="488315"/>
          </a:xfrm>
          <a:custGeom>
            <a:avLst/>
            <a:gdLst/>
            <a:ahLst/>
            <a:cxnLst/>
            <a:rect l="l" t="t" r="r" b="b"/>
            <a:pathLst>
              <a:path w="488315" h="488314">
                <a:moveTo>
                  <a:pt x="0" y="243880"/>
                </a:moveTo>
                <a:lnTo>
                  <a:pt x="4957" y="194730"/>
                </a:lnTo>
                <a:lnTo>
                  <a:pt x="19177" y="148951"/>
                </a:lnTo>
                <a:lnTo>
                  <a:pt x="41677" y="107524"/>
                </a:lnTo>
                <a:lnTo>
                  <a:pt x="71476" y="71431"/>
                </a:lnTo>
                <a:lnTo>
                  <a:pt x="107593" y="41651"/>
                </a:lnTo>
                <a:lnTo>
                  <a:pt x="149047" y="19165"/>
                </a:lnTo>
                <a:lnTo>
                  <a:pt x="194855" y="4954"/>
                </a:lnTo>
                <a:lnTo>
                  <a:pt x="244037" y="0"/>
                </a:lnTo>
                <a:lnTo>
                  <a:pt x="293219" y="4954"/>
                </a:lnTo>
                <a:lnTo>
                  <a:pt x="339028" y="19165"/>
                </a:lnTo>
                <a:lnTo>
                  <a:pt x="380481" y="41651"/>
                </a:lnTo>
                <a:lnTo>
                  <a:pt x="416598" y="71431"/>
                </a:lnTo>
                <a:lnTo>
                  <a:pt x="446397" y="107524"/>
                </a:lnTo>
                <a:lnTo>
                  <a:pt x="468897" y="148951"/>
                </a:lnTo>
                <a:lnTo>
                  <a:pt x="483117" y="194730"/>
                </a:lnTo>
                <a:lnTo>
                  <a:pt x="488075" y="243880"/>
                </a:lnTo>
                <a:lnTo>
                  <a:pt x="483117" y="293031"/>
                </a:lnTo>
                <a:lnTo>
                  <a:pt x="468897" y="338810"/>
                </a:lnTo>
                <a:lnTo>
                  <a:pt x="446397" y="380236"/>
                </a:lnTo>
                <a:lnTo>
                  <a:pt x="416598" y="416330"/>
                </a:lnTo>
                <a:lnTo>
                  <a:pt x="380481" y="446110"/>
                </a:lnTo>
                <a:lnTo>
                  <a:pt x="339028" y="468596"/>
                </a:lnTo>
                <a:lnTo>
                  <a:pt x="293219" y="482806"/>
                </a:lnTo>
                <a:lnTo>
                  <a:pt x="244037" y="487761"/>
                </a:lnTo>
                <a:lnTo>
                  <a:pt x="194855" y="482806"/>
                </a:lnTo>
                <a:lnTo>
                  <a:pt x="149047" y="468596"/>
                </a:lnTo>
                <a:lnTo>
                  <a:pt x="107593" y="446110"/>
                </a:lnTo>
                <a:lnTo>
                  <a:pt x="71476" y="416330"/>
                </a:lnTo>
                <a:lnTo>
                  <a:pt x="41677" y="380236"/>
                </a:lnTo>
                <a:lnTo>
                  <a:pt x="19177" y="338810"/>
                </a:lnTo>
                <a:lnTo>
                  <a:pt x="4957" y="293031"/>
                </a:lnTo>
                <a:lnTo>
                  <a:pt x="0" y="243880"/>
                </a:lnTo>
                <a:close/>
              </a:path>
            </a:pathLst>
          </a:custGeom>
          <a:ln w="12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215056" y="3752102"/>
            <a:ext cx="37719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-434" dirty="0">
                <a:latin typeface="Arial Unicode MS"/>
                <a:cs typeface="Arial Unicode MS"/>
              </a:rPr>
              <a:t>⋯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164622" y="6002911"/>
            <a:ext cx="448309" cy="497205"/>
          </a:xfrm>
          <a:custGeom>
            <a:avLst/>
            <a:gdLst/>
            <a:ahLst/>
            <a:cxnLst/>
            <a:rect l="l" t="t" r="r" b="b"/>
            <a:pathLst>
              <a:path w="448309" h="497204">
                <a:moveTo>
                  <a:pt x="0" y="496734"/>
                </a:moveTo>
                <a:lnTo>
                  <a:pt x="447866" y="496734"/>
                </a:lnTo>
                <a:lnTo>
                  <a:pt x="447866" y="0"/>
                </a:lnTo>
                <a:lnTo>
                  <a:pt x="0" y="0"/>
                </a:lnTo>
                <a:lnTo>
                  <a:pt x="0" y="496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200300" y="5964577"/>
            <a:ext cx="37719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-434" dirty="0">
                <a:latin typeface="Arial Unicode MS"/>
                <a:cs typeface="Arial Unicode MS"/>
              </a:rPr>
              <a:t>⋯</a:t>
            </a:r>
            <a:endParaRPr sz="32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093207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6572" y="1312545"/>
            <a:ext cx="10513907" cy="25984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66700" marR="693420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66700" algn="l"/>
              </a:tabLst>
            </a:pPr>
            <a:r>
              <a:rPr sz="2800" spc="-160" dirty="0">
                <a:latin typeface="Arial"/>
                <a:cs typeface="Arial"/>
              </a:rPr>
              <a:t>Encoder’s </a:t>
            </a:r>
            <a:r>
              <a:rPr sz="2800" spc="-40" dirty="0">
                <a:latin typeface="Arial"/>
                <a:cs typeface="Arial"/>
              </a:rPr>
              <a:t>final </a:t>
            </a:r>
            <a:r>
              <a:rPr sz="2800" spc="-135" dirty="0">
                <a:latin typeface="Arial"/>
                <a:cs typeface="Arial"/>
              </a:rPr>
              <a:t>states </a:t>
            </a:r>
            <a:r>
              <a:rPr sz="2800" spc="-175" dirty="0">
                <a:latin typeface="Arial"/>
                <a:cs typeface="Arial"/>
              </a:rPr>
              <a:t>have </a:t>
            </a:r>
            <a:r>
              <a:rPr sz="2800" spc="-65" dirty="0">
                <a:latin typeface="Arial"/>
                <a:cs typeface="Arial"/>
              </a:rPr>
              <a:t>all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45" dirty="0">
                <a:latin typeface="Arial"/>
                <a:cs typeface="Arial"/>
              </a:rPr>
              <a:t>information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53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  </a:t>
            </a:r>
            <a:r>
              <a:rPr sz="2800" spc="-175" dirty="0">
                <a:latin typeface="Arial"/>
                <a:cs typeface="Arial"/>
              </a:rPr>
              <a:t>English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sentence.</a:t>
            </a:r>
            <a:endParaRPr sz="2800" dirty="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200"/>
              </a:spcBef>
              <a:buChar char="•"/>
              <a:tabLst>
                <a:tab pos="266700" algn="l"/>
              </a:tabLst>
            </a:pPr>
            <a:r>
              <a:rPr sz="2800" spc="-5" dirty="0">
                <a:latin typeface="Arial"/>
                <a:cs typeface="Arial"/>
              </a:rPr>
              <a:t>If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sentence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is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long,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final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states </a:t>
            </a:r>
            <a:r>
              <a:rPr sz="2800" spc="-175" dirty="0">
                <a:latin typeface="Arial"/>
                <a:cs typeface="Arial"/>
              </a:rPr>
              <a:t>have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forgotten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early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inputs.</a:t>
            </a:r>
            <a:endParaRPr sz="2800" dirty="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340"/>
              </a:spcBef>
              <a:buChar char="•"/>
              <a:tabLst>
                <a:tab pos="266700" algn="l"/>
              </a:tabLst>
            </a:pPr>
            <a:r>
              <a:rPr sz="2800" spc="-240" dirty="0">
                <a:latin typeface="Arial"/>
                <a:cs typeface="Arial"/>
              </a:rPr>
              <a:t>Bi-LSTM </a:t>
            </a:r>
            <a:r>
              <a:rPr sz="2800" spc="-30" dirty="0">
                <a:latin typeface="Arial"/>
                <a:cs typeface="Arial"/>
              </a:rPr>
              <a:t>(left-to-right </a:t>
            </a:r>
            <a:r>
              <a:rPr sz="2800" spc="-135" dirty="0">
                <a:latin typeface="Arial"/>
                <a:cs typeface="Arial"/>
              </a:rPr>
              <a:t>and </a:t>
            </a:r>
            <a:r>
              <a:rPr sz="2800" spc="-30" dirty="0">
                <a:latin typeface="Arial"/>
                <a:cs typeface="Arial"/>
              </a:rPr>
              <a:t>right-to-left) </a:t>
            </a:r>
            <a:r>
              <a:rPr sz="2800" spc="-204" dirty="0">
                <a:latin typeface="Arial"/>
                <a:cs typeface="Arial"/>
              </a:rPr>
              <a:t>has </a:t>
            </a:r>
            <a:r>
              <a:rPr sz="2800" spc="-95" dirty="0">
                <a:latin typeface="Arial"/>
                <a:cs typeface="Arial"/>
              </a:rPr>
              <a:t>longer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memory.</a:t>
            </a:r>
            <a:endParaRPr sz="2800" dirty="0">
              <a:latin typeface="Arial"/>
              <a:cs typeface="Arial"/>
            </a:endParaRPr>
          </a:p>
          <a:p>
            <a:pPr marL="266700" indent="-228600">
              <a:lnSpc>
                <a:spcPct val="100000"/>
              </a:lnSpc>
              <a:spcBef>
                <a:spcPts val="1240"/>
              </a:spcBef>
              <a:buChar char="•"/>
              <a:tabLst>
                <a:tab pos="266700" algn="l"/>
              </a:tabLst>
            </a:pPr>
            <a:r>
              <a:rPr sz="2800" spc="-229" dirty="0">
                <a:latin typeface="Arial"/>
                <a:cs typeface="Arial"/>
              </a:rPr>
              <a:t>Use </a:t>
            </a:r>
            <a:r>
              <a:rPr sz="2800" spc="-240" dirty="0">
                <a:solidFill>
                  <a:srgbClr val="FF0000"/>
                </a:solidFill>
                <a:latin typeface="Arial"/>
                <a:cs typeface="Arial"/>
              </a:rPr>
              <a:t>Bi-LSTM</a:t>
            </a:r>
            <a:r>
              <a:rPr sz="2800" spc="-240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05" dirty="0">
                <a:solidFill>
                  <a:srgbClr val="FF0000"/>
                </a:solidFill>
                <a:latin typeface="Arial"/>
                <a:cs typeface="Arial"/>
              </a:rPr>
              <a:t>encoder</a:t>
            </a:r>
            <a:r>
              <a:rPr sz="2800" spc="-105" dirty="0">
                <a:latin typeface="Arial"/>
                <a:cs typeface="Arial"/>
              </a:rPr>
              <a:t>; </a:t>
            </a:r>
            <a:r>
              <a:rPr sz="2800" spc="-185" dirty="0">
                <a:latin typeface="Arial"/>
                <a:cs typeface="Arial"/>
              </a:rPr>
              <a:t>use </a:t>
            </a:r>
            <a:r>
              <a:rPr sz="2800" spc="-60" dirty="0">
                <a:solidFill>
                  <a:srgbClr val="FF0000"/>
                </a:solidFill>
                <a:latin typeface="Arial"/>
                <a:cs typeface="Arial"/>
              </a:rPr>
              <a:t>unidirectional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320" dirty="0">
                <a:latin typeface="Arial"/>
                <a:cs typeface="Arial"/>
              </a:rPr>
              <a:t>LSTM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145" dirty="0">
                <a:solidFill>
                  <a:srgbClr val="FF0000"/>
                </a:solidFill>
                <a:latin typeface="Arial"/>
                <a:cs typeface="Arial"/>
              </a:rPr>
              <a:t>decoder</a:t>
            </a:r>
            <a:r>
              <a:rPr sz="2800" spc="-14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1575" y="131726"/>
            <a:ext cx="984948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Bi-LSTM </a:t>
            </a:r>
            <a:r>
              <a:rPr spc="305" dirty="0"/>
              <a:t>instead </a:t>
            </a:r>
            <a:r>
              <a:rPr spc="360" dirty="0"/>
              <a:t>of </a:t>
            </a:r>
            <a:r>
              <a:rPr spc="-75" dirty="0"/>
              <a:t>LSTM </a:t>
            </a:r>
            <a:r>
              <a:rPr spc="210" dirty="0">
                <a:solidFill>
                  <a:srgbClr val="7F7F7F"/>
                </a:solidFill>
              </a:rPr>
              <a:t>(Encoder</a:t>
            </a:r>
            <a:r>
              <a:rPr spc="-295" dirty="0">
                <a:solidFill>
                  <a:srgbClr val="7F7F7F"/>
                </a:solidFill>
              </a:rPr>
              <a:t> </a:t>
            </a:r>
            <a:r>
              <a:rPr spc="200" dirty="0">
                <a:solidFill>
                  <a:srgbClr val="7F7F7F"/>
                </a:solidFill>
              </a:rPr>
              <a:t>only!)</a:t>
            </a:r>
          </a:p>
        </p:txBody>
      </p:sp>
    </p:spTree>
    <p:extLst>
      <p:ext uri="{BB962C8B-B14F-4D97-AF65-F5344CB8AC3E}">
        <p14:creationId xmlns:p14="http://schemas.microsoft.com/office/powerpoint/2010/main" val="3685107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4405" y="1359852"/>
            <a:ext cx="8155940" cy="10464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240" dirty="0">
                <a:latin typeface="Arial"/>
                <a:cs typeface="Arial"/>
              </a:rPr>
              <a:t>Bi-LSTM </a:t>
            </a:r>
            <a:r>
              <a:rPr sz="2800" spc="-110" dirty="0">
                <a:latin typeface="Arial"/>
                <a:cs typeface="Arial"/>
              </a:rPr>
              <a:t>instead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270" dirty="0">
                <a:latin typeface="Arial"/>
                <a:cs typeface="Arial"/>
              </a:rPr>
              <a:t>LSTM. </a:t>
            </a:r>
            <a:r>
              <a:rPr sz="2800" spc="-155" dirty="0">
                <a:latin typeface="Arial"/>
                <a:cs typeface="Arial"/>
              </a:rPr>
              <a:t>(Encoder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only!)</a:t>
            </a:r>
            <a:endParaRPr sz="2800" dirty="0">
              <a:latin typeface="Arial"/>
              <a:cs typeface="Arial"/>
            </a:endParaRPr>
          </a:p>
          <a:p>
            <a:pPr marL="527050" indent="-514350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Attention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9360" y="207926"/>
            <a:ext cx="559784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0" dirty="0"/>
              <a:t>How </a:t>
            </a:r>
            <a:r>
              <a:rPr spc="305" dirty="0"/>
              <a:t>to</a:t>
            </a:r>
            <a:r>
              <a:rPr spc="20" dirty="0"/>
              <a:t> </a:t>
            </a:r>
            <a:r>
              <a:rPr spc="270" dirty="0"/>
              <a:t>Improve?</a:t>
            </a:r>
          </a:p>
        </p:txBody>
      </p:sp>
    </p:spTree>
    <p:extLst>
      <p:ext uri="{BB962C8B-B14F-4D97-AF65-F5344CB8AC3E}">
        <p14:creationId xmlns:p14="http://schemas.microsoft.com/office/powerpoint/2010/main" val="1219621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766572" y="141454"/>
            <a:ext cx="550640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5798C1B5-A7CD-A145-AF7D-1798B895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69" y="2377440"/>
            <a:ext cx="5492319" cy="37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8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365624" y="131726"/>
            <a:ext cx="45192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4BDA414B-C4A2-0B42-88F6-F74C6083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2362200"/>
            <a:ext cx="6779986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8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5766" y="2068512"/>
            <a:ext cx="1879632" cy="330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9953" y="131726"/>
            <a:ext cx="836766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RNN </a:t>
            </a:r>
            <a:r>
              <a:rPr spc="260" dirty="0"/>
              <a:t>for </a:t>
            </a:r>
            <a:r>
              <a:rPr spc="295" dirty="0"/>
              <a:t>Text</a:t>
            </a:r>
            <a:r>
              <a:rPr spc="200" dirty="0"/>
              <a:t> </a:t>
            </a:r>
            <a:r>
              <a:rPr spc="250" dirty="0"/>
              <a:t>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07902" y="1840250"/>
            <a:ext cx="666369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800" spc="-40" dirty="0">
                <a:latin typeface="Arial"/>
                <a:cs typeface="Arial"/>
              </a:rPr>
              <a:t>Input </a:t>
            </a:r>
            <a:r>
              <a:rPr sz="2800" spc="-30" dirty="0">
                <a:latin typeface="Arial"/>
                <a:cs typeface="Arial"/>
              </a:rPr>
              <a:t>text: </a:t>
            </a:r>
            <a:r>
              <a:rPr sz="2800" spc="50" dirty="0">
                <a:latin typeface="Arial"/>
                <a:cs typeface="Arial"/>
              </a:rPr>
              <a:t>“</a:t>
            </a:r>
            <a:r>
              <a:rPr sz="2800" spc="50" dirty="0">
                <a:solidFill>
                  <a:srgbClr val="FF0000"/>
                </a:solidFill>
                <a:latin typeface="Courier New"/>
                <a:cs typeface="Courier New"/>
              </a:rPr>
              <a:t>the </a:t>
            </a:r>
            <a:r>
              <a:rPr sz="2800" spc="-10" dirty="0">
                <a:solidFill>
                  <a:srgbClr val="FF0000"/>
                </a:solidFill>
                <a:latin typeface="Courier New"/>
                <a:cs typeface="Courier New"/>
              </a:rPr>
              <a:t>cat sat </a:t>
            </a:r>
            <a:r>
              <a:rPr sz="2800" spc="-5" dirty="0">
                <a:solidFill>
                  <a:srgbClr val="FF0000"/>
                </a:solidFill>
                <a:latin typeface="Courier New"/>
                <a:cs typeface="Courier New"/>
              </a:rPr>
              <a:t>on </a:t>
            </a:r>
            <a:r>
              <a:rPr sz="2800" spc="-10" dirty="0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r>
              <a:rPr sz="2800" spc="-3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800" spc="70" dirty="0">
                <a:solidFill>
                  <a:srgbClr val="FF0000"/>
                </a:solidFill>
                <a:latin typeface="Courier New"/>
                <a:cs typeface="Courier New"/>
              </a:rPr>
              <a:t>ma</a:t>
            </a:r>
            <a:r>
              <a:rPr sz="2800" spc="70" dirty="0">
                <a:latin typeface="Arial"/>
                <a:cs typeface="Arial"/>
              </a:rPr>
              <a:t>”</a:t>
            </a:r>
            <a:endParaRPr sz="2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40"/>
              </a:spcBef>
              <a:buChar char="•"/>
              <a:tabLst>
                <a:tab pos="297815" algn="l"/>
                <a:tab pos="298450" algn="l"/>
              </a:tabLst>
            </a:pPr>
            <a:r>
              <a:rPr sz="2800" spc="-105" dirty="0">
                <a:latin typeface="Arial"/>
                <a:cs typeface="Arial"/>
              </a:rPr>
              <a:t>Question: </a:t>
            </a:r>
            <a:r>
              <a:rPr sz="2800" spc="-50" dirty="0">
                <a:latin typeface="Arial"/>
                <a:cs typeface="Arial"/>
              </a:rPr>
              <a:t>what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39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5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r>
              <a:rPr sz="2800" spc="-15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9162" y="1164426"/>
            <a:ext cx="6729730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240" dirty="0">
                <a:latin typeface="Arial"/>
                <a:cs typeface="Arial"/>
              </a:rPr>
              <a:t>Example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6375" y="5213687"/>
            <a:ext cx="3103880" cy="1289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r>
              <a:rPr sz="2800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Arial"/>
                <a:cs typeface="Arial"/>
              </a:rPr>
              <a:t>(char-level)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Arial"/>
              <a:cs typeface="Arial"/>
            </a:endParaRPr>
          </a:p>
          <a:p>
            <a:pPr marL="735965">
              <a:lnSpc>
                <a:spcPct val="100000"/>
              </a:lnSpc>
            </a:pP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8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8641" y="5729287"/>
            <a:ext cx="171450" cy="314325"/>
          </a:xfrm>
          <a:custGeom>
            <a:avLst/>
            <a:gdLst/>
            <a:ahLst/>
            <a:cxnLst/>
            <a:rect l="l" t="t" r="r" b="b"/>
            <a:pathLst>
              <a:path w="171450" h="314325">
                <a:moveTo>
                  <a:pt x="85725" y="0"/>
                </a:moveTo>
                <a:lnTo>
                  <a:pt x="0" y="171449"/>
                </a:lnTo>
                <a:lnTo>
                  <a:pt x="57150" y="171449"/>
                </a:lnTo>
                <a:lnTo>
                  <a:pt x="57150" y="314324"/>
                </a:lnTo>
                <a:lnTo>
                  <a:pt x="114300" y="314325"/>
                </a:lnTo>
                <a:lnTo>
                  <a:pt x="114300" y="171450"/>
                </a:lnTo>
                <a:lnTo>
                  <a:pt x="171449" y="171450"/>
                </a:lnTo>
                <a:lnTo>
                  <a:pt x="85725" y="0"/>
                </a:lnTo>
                <a:close/>
              </a:path>
              <a:path w="171450" h="314325">
                <a:moveTo>
                  <a:pt x="171449" y="171450"/>
                </a:moveTo>
                <a:lnTo>
                  <a:pt x="114300" y="171450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04203" y="3531670"/>
            <a:ext cx="993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solidFill>
                  <a:srgbClr val="548235"/>
                </a:solidFill>
                <a:latin typeface="Arial"/>
                <a:cs typeface="Arial"/>
              </a:rPr>
              <a:t>State:</a:t>
            </a:r>
            <a:r>
              <a:rPr sz="2400" spc="-195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z="2400" spc="-935" dirty="0">
                <a:solidFill>
                  <a:srgbClr val="548235"/>
                </a:solidFill>
                <a:latin typeface="Arial Unicode MS"/>
                <a:cs typeface="Arial Unicode MS"/>
              </a:rPr>
              <a:t>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4096" y="2498278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latin typeface="Arial Unicode MS"/>
                <a:cs typeface="Arial Unicode MS"/>
              </a:rPr>
              <a:t>S</a:t>
            </a:r>
            <a:r>
              <a:rPr sz="2400" spc="-215" dirty="0">
                <a:latin typeface="Arial Unicode MS"/>
                <a:cs typeface="Arial Unicode MS"/>
              </a:rPr>
              <a:t>o</a:t>
            </a:r>
            <a:r>
              <a:rPr sz="2400" spc="95" dirty="0">
                <a:latin typeface="Arial Unicode MS"/>
                <a:cs typeface="Arial Unicode MS"/>
              </a:rPr>
              <a:t>f</a:t>
            </a:r>
            <a:r>
              <a:rPr sz="2400" spc="100" dirty="0">
                <a:latin typeface="Arial Unicode MS"/>
                <a:cs typeface="Arial Unicode MS"/>
              </a:rPr>
              <a:t>t</a:t>
            </a:r>
            <a:r>
              <a:rPr sz="2400" spc="-5" dirty="0">
                <a:latin typeface="Arial Unicode MS"/>
                <a:cs typeface="Arial Unicode MS"/>
              </a:rPr>
              <a:t>m</a:t>
            </a:r>
            <a:r>
              <a:rPr sz="2400" spc="-165" dirty="0">
                <a:latin typeface="Arial Unicode MS"/>
                <a:cs typeface="Arial Unicode MS"/>
              </a:rPr>
              <a:t>a</a:t>
            </a:r>
            <a:r>
              <a:rPr sz="2400" spc="-45" dirty="0">
                <a:latin typeface="Arial Unicode MS"/>
                <a:cs typeface="Arial Unicode MS"/>
              </a:rPr>
              <a:t>x</a:t>
            </a:r>
            <a:r>
              <a:rPr sz="2400" spc="195" dirty="0">
                <a:latin typeface="Arial Unicode MS"/>
                <a:cs typeface="Arial Unicode MS"/>
              </a:rPr>
              <a:t>(</a:t>
            </a:r>
            <a:r>
              <a:rPr sz="2400" spc="-500" dirty="0">
                <a:latin typeface="Arial Unicode MS"/>
                <a:cs typeface="Arial Unicode MS"/>
              </a:rPr>
              <a:t>𝐖</a:t>
            </a:r>
            <a:r>
              <a:rPr sz="2400" spc="-505" dirty="0">
                <a:latin typeface="Arial Unicode MS"/>
                <a:cs typeface="Arial Unicode MS"/>
              </a:rPr>
              <a:t>𝐡</a:t>
            </a:r>
            <a:r>
              <a:rPr lang="en-US" sz="2400" spc="-505" dirty="0">
                <a:latin typeface="Arial Unicode MS"/>
                <a:cs typeface="Arial Unicode MS"/>
              </a:rPr>
              <a:t>   </a:t>
            </a:r>
            <a:r>
              <a:rPr sz="2400" spc="195" dirty="0"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511927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3969384" y="399254"/>
            <a:ext cx="46716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pic>
        <p:nvPicPr>
          <p:cNvPr id="55" name="Picture 54" descr="Diagram&#10;&#10;Description automatically generated">
            <a:extLst>
              <a:ext uri="{FF2B5EF4-FFF2-40B4-BE49-F238E27FC236}">
                <a16:creationId xmlns:a16="http://schemas.microsoft.com/office/drawing/2014/main" id="{8F4E5D8C-E36D-2E45-950E-A0316F70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34" y="1757269"/>
            <a:ext cx="10194926" cy="43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30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4365624" y="131726"/>
            <a:ext cx="488097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59224" y="1189589"/>
            <a:ext cx="10273665" cy="492759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600" b="1" spc="-215" dirty="0">
                <a:latin typeface="Arial"/>
                <a:cs typeface="Arial"/>
              </a:rPr>
              <a:t>Shortcoming: </a:t>
            </a:r>
            <a:r>
              <a:rPr sz="2600" spc="-190" dirty="0">
                <a:latin typeface="Arial"/>
                <a:cs typeface="Arial"/>
              </a:rPr>
              <a:t>The </a:t>
            </a:r>
            <a:r>
              <a:rPr sz="2600" spc="-40" dirty="0">
                <a:latin typeface="Arial"/>
                <a:cs typeface="Arial"/>
              </a:rPr>
              <a:t>final </a:t>
            </a:r>
            <a:r>
              <a:rPr sz="2600" spc="-90" dirty="0">
                <a:latin typeface="Arial"/>
                <a:cs typeface="Arial"/>
              </a:rPr>
              <a:t>state </a:t>
            </a:r>
            <a:r>
              <a:rPr sz="2600" spc="-135" dirty="0">
                <a:latin typeface="Arial"/>
                <a:cs typeface="Arial"/>
              </a:rPr>
              <a:t>is </a:t>
            </a:r>
            <a:r>
              <a:rPr sz="2600" spc="-114" dirty="0">
                <a:latin typeface="Arial"/>
                <a:cs typeface="Arial"/>
              </a:rPr>
              <a:t>incapable </a:t>
            </a:r>
            <a:r>
              <a:rPr sz="2600" spc="-5" dirty="0">
                <a:latin typeface="Arial"/>
                <a:cs typeface="Arial"/>
              </a:rPr>
              <a:t>of </a:t>
            </a:r>
            <a:r>
              <a:rPr sz="2600" spc="-95" dirty="0">
                <a:latin typeface="Arial"/>
                <a:cs typeface="Arial"/>
              </a:rPr>
              <a:t>remembering </a:t>
            </a:r>
            <a:r>
              <a:rPr sz="2600" spc="-204" dirty="0">
                <a:latin typeface="Arial"/>
                <a:cs typeface="Arial"/>
              </a:rPr>
              <a:t>a </a:t>
            </a:r>
            <a:r>
              <a:rPr sz="2600" b="1" spc="-210" dirty="0">
                <a:latin typeface="Arial"/>
                <a:cs typeface="Arial"/>
              </a:rPr>
              <a:t>long</a:t>
            </a:r>
            <a:r>
              <a:rPr sz="2600" b="1" spc="-225" dirty="0">
                <a:latin typeface="Arial"/>
                <a:cs typeface="Arial"/>
              </a:rPr>
              <a:t> </a:t>
            </a:r>
            <a:r>
              <a:rPr sz="2600" spc="-145" dirty="0">
                <a:latin typeface="Arial"/>
                <a:cs typeface="Arial"/>
              </a:rPr>
              <a:t>sequence.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55" name="Picture 54" descr="Diagram&#10;&#10;Description automatically generated">
            <a:extLst>
              <a:ext uri="{FF2B5EF4-FFF2-40B4-BE49-F238E27FC236}">
                <a16:creationId xmlns:a16="http://schemas.microsoft.com/office/drawing/2014/main" id="{0EC56705-15C0-B747-BAC6-A4F60EA4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34" y="1757269"/>
            <a:ext cx="10194926" cy="43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610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5624" y="131726"/>
            <a:ext cx="51441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9224" y="1189589"/>
            <a:ext cx="10273665" cy="492759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600" b="1" spc="-215" dirty="0">
                <a:latin typeface="Arial"/>
                <a:cs typeface="Arial"/>
              </a:rPr>
              <a:t>Shortcoming: </a:t>
            </a:r>
            <a:r>
              <a:rPr sz="2600" spc="-190" dirty="0">
                <a:latin typeface="Arial"/>
                <a:cs typeface="Arial"/>
              </a:rPr>
              <a:t>The </a:t>
            </a:r>
            <a:r>
              <a:rPr sz="2600" spc="-40" dirty="0">
                <a:latin typeface="Arial"/>
                <a:cs typeface="Arial"/>
              </a:rPr>
              <a:t>final </a:t>
            </a:r>
            <a:r>
              <a:rPr sz="2600" spc="-90" dirty="0">
                <a:latin typeface="Arial"/>
                <a:cs typeface="Arial"/>
              </a:rPr>
              <a:t>state </a:t>
            </a:r>
            <a:r>
              <a:rPr sz="2600" spc="-135" dirty="0">
                <a:latin typeface="Arial"/>
                <a:cs typeface="Arial"/>
              </a:rPr>
              <a:t>is </a:t>
            </a:r>
            <a:r>
              <a:rPr sz="2600" spc="-114" dirty="0">
                <a:latin typeface="Arial"/>
                <a:cs typeface="Arial"/>
              </a:rPr>
              <a:t>incapable </a:t>
            </a:r>
            <a:r>
              <a:rPr sz="2600" spc="-5" dirty="0">
                <a:latin typeface="Arial"/>
                <a:cs typeface="Arial"/>
              </a:rPr>
              <a:t>of </a:t>
            </a:r>
            <a:r>
              <a:rPr sz="2600" spc="-95" dirty="0">
                <a:latin typeface="Arial"/>
                <a:cs typeface="Arial"/>
              </a:rPr>
              <a:t>remembering </a:t>
            </a:r>
            <a:r>
              <a:rPr sz="2600" spc="-204" dirty="0">
                <a:latin typeface="Arial"/>
                <a:cs typeface="Arial"/>
              </a:rPr>
              <a:t>a </a:t>
            </a:r>
            <a:r>
              <a:rPr sz="2600" b="1" spc="-210" dirty="0">
                <a:latin typeface="Arial"/>
                <a:cs typeface="Arial"/>
              </a:rPr>
              <a:t>long</a:t>
            </a:r>
            <a:r>
              <a:rPr sz="2600" b="1" spc="-225" dirty="0">
                <a:latin typeface="Arial"/>
                <a:cs typeface="Arial"/>
              </a:rPr>
              <a:t> </a:t>
            </a:r>
            <a:r>
              <a:rPr sz="2600" spc="-145" dirty="0">
                <a:latin typeface="Arial"/>
                <a:cs typeface="Arial"/>
              </a:rPr>
              <a:t>sequence.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3753" y="5774579"/>
            <a:ext cx="6764655" cy="158750"/>
          </a:xfrm>
          <a:custGeom>
            <a:avLst/>
            <a:gdLst/>
            <a:ahLst/>
            <a:cxnLst/>
            <a:rect l="l" t="t" r="r" b="b"/>
            <a:pathLst>
              <a:path w="6764655" h="158750">
                <a:moveTo>
                  <a:pt x="6732686" y="95249"/>
                </a:moveTo>
                <a:lnTo>
                  <a:pt x="6656485" y="95251"/>
                </a:lnTo>
                <a:lnTo>
                  <a:pt x="6605686" y="158749"/>
                </a:lnTo>
                <a:lnTo>
                  <a:pt x="6732686" y="95249"/>
                </a:lnTo>
                <a:close/>
              </a:path>
              <a:path w="6764655" h="158750">
                <a:moveTo>
                  <a:pt x="6605686" y="0"/>
                </a:moveTo>
                <a:lnTo>
                  <a:pt x="6656486" y="63499"/>
                </a:lnTo>
                <a:lnTo>
                  <a:pt x="0" y="63501"/>
                </a:lnTo>
                <a:lnTo>
                  <a:pt x="0" y="95251"/>
                </a:lnTo>
                <a:lnTo>
                  <a:pt x="6732686" y="95249"/>
                </a:lnTo>
                <a:lnTo>
                  <a:pt x="6764436" y="79374"/>
                </a:lnTo>
                <a:lnTo>
                  <a:pt x="6605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7814" y="2116800"/>
            <a:ext cx="158750" cy="3922395"/>
          </a:xfrm>
          <a:custGeom>
            <a:avLst/>
            <a:gdLst/>
            <a:ahLst/>
            <a:cxnLst/>
            <a:rect l="l" t="t" r="r" b="b"/>
            <a:pathLst>
              <a:path w="158750" h="3922395">
                <a:moveTo>
                  <a:pt x="95250" y="107950"/>
                </a:moveTo>
                <a:lnTo>
                  <a:pt x="63500" y="107949"/>
                </a:lnTo>
                <a:lnTo>
                  <a:pt x="63501" y="3921993"/>
                </a:lnTo>
                <a:lnTo>
                  <a:pt x="95251" y="3921993"/>
                </a:lnTo>
                <a:lnTo>
                  <a:pt x="95250" y="107950"/>
                </a:lnTo>
                <a:close/>
              </a:path>
              <a:path w="158750" h="3922395">
                <a:moveTo>
                  <a:pt x="79375" y="0"/>
                </a:moveTo>
                <a:lnTo>
                  <a:pt x="0" y="158750"/>
                </a:lnTo>
                <a:lnTo>
                  <a:pt x="63500" y="107950"/>
                </a:lnTo>
                <a:lnTo>
                  <a:pt x="133350" y="107950"/>
                </a:lnTo>
                <a:lnTo>
                  <a:pt x="79375" y="0"/>
                </a:lnTo>
                <a:close/>
              </a:path>
              <a:path w="158750" h="3922395">
                <a:moveTo>
                  <a:pt x="133350" y="107950"/>
                </a:moveTo>
                <a:lnTo>
                  <a:pt x="95250" y="107950"/>
                </a:lnTo>
                <a:lnTo>
                  <a:pt x="158750" y="158750"/>
                </a:lnTo>
                <a:lnTo>
                  <a:pt x="133350" y="10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23577" y="5438454"/>
            <a:ext cx="2976880" cy="83121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5080" rIns="0" bIns="0" rtlCol="0">
            <a:spAutoFit/>
          </a:bodyPr>
          <a:lstStyle/>
          <a:p>
            <a:pPr marL="666115" marR="111125" indent="-548005">
              <a:lnSpc>
                <a:spcPct val="100699"/>
              </a:lnSpc>
              <a:spcBef>
                <a:spcPts val="40"/>
              </a:spcBef>
            </a:pPr>
            <a:r>
              <a:rPr sz="2400" b="1" spc="-5" dirty="0">
                <a:solidFill>
                  <a:srgbClr val="C00000"/>
                </a:solidFill>
                <a:latin typeface="Courier New"/>
                <a:cs typeface="Courier New"/>
              </a:rPr>
              <a:t>sequence</a:t>
            </a:r>
            <a:r>
              <a:rPr sz="2400" b="1" spc="-10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ourier New"/>
                <a:cs typeface="Courier New"/>
              </a:rPr>
              <a:t>length  (#</a:t>
            </a:r>
            <a:r>
              <a:rPr sz="2400" b="1" spc="-3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ourier New"/>
                <a:cs typeface="Courier New"/>
              </a:rPr>
              <a:t>words)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666" y="3840405"/>
            <a:ext cx="104394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10" dirty="0">
                <a:solidFill>
                  <a:srgbClr val="C00000"/>
                </a:solidFill>
                <a:latin typeface="Courier New"/>
                <a:cs typeface="Courier New"/>
              </a:rPr>
              <a:t>BLEU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26024" y="2968805"/>
            <a:ext cx="5894070" cy="2266950"/>
          </a:xfrm>
          <a:custGeom>
            <a:avLst/>
            <a:gdLst/>
            <a:ahLst/>
            <a:cxnLst/>
            <a:rect l="l" t="t" r="r" b="b"/>
            <a:pathLst>
              <a:path w="5894070" h="2266950">
                <a:moveTo>
                  <a:pt x="0" y="1065312"/>
                </a:moveTo>
                <a:lnTo>
                  <a:pt x="22851" y="1015557"/>
                </a:lnTo>
                <a:lnTo>
                  <a:pt x="45965" y="966098"/>
                </a:lnTo>
                <a:lnTo>
                  <a:pt x="69605" y="917228"/>
                </a:lnTo>
                <a:lnTo>
                  <a:pt x="94034" y="869244"/>
                </a:lnTo>
                <a:lnTo>
                  <a:pt x="119514" y="822441"/>
                </a:lnTo>
                <a:lnTo>
                  <a:pt x="146307" y="777113"/>
                </a:lnTo>
                <a:lnTo>
                  <a:pt x="174678" y="733556"/>
                </a:lnTo>
                <a:lnTo>
                  <a:pt x="204888" y="692065"/>
                </a:lnTo>
                <a:lnTo>
                  <a:pt x="237201" y="652935"/>
                </a:lnTo>
                <a:lnTo>
                  <a:pt x="271040" y="616658"/>
                </a:lnTo>
                <a:lnTo>
                  <a:pt x="305856" y="583185"/>
                </a:lnTo>
                <a:lnTo>
                  <a:pt x="341948" y="551999"/>
                </a:lnTo>
                <a:lnTo>
                  <a:pt x="379616" y="522584"/>
                </a:lnTo>
                <a:lnTo>
                  <a:pt x="419162" y="494423"/>
                </a:lnTo>
                <a:lnTo>
                  <a:pt x="460886" y="467001"/>
                </a:lnTo>
                <a:lnTo>
                  <a:pt x="505087" y="439799"/>
                </a:lnTo>
                <a:lnTo>
                  <a:pt x="552067" y="412302"/>
                </a:lnTo>
                <a:lnTo>
                  <a:pt x="602125" y="383994"/>
                </a:lnTo>
                <a:lnTo>
                  <a:pt x="641537" y="362049"/>
                </a:lnTo>
                <a:lnTo>
                  <a:pt x="682248" y="339668"/>
                </a:lnTo>
                <a:lnTo>
                  <a:pt x="724289" y="317039"/>
                </a:lnTo>
                <a:lnTo>
                  <a:pt x="767692" y="294347"/>
                </a:lnTo>
                <a:lnTo>
                  <a:pt x="812489" y="271779"/>
                </a:lnTo>
                <a:lnTo>
                  <a:pt x="858712" y="249523"/>
                </a:lnTo>
                <a:lnTo>
                  <a:pt x="906392" y="227765"/>
                </a:lnTo>
                <a:lnTo>
                  <a:pt x="955561" y="206692"/>
                </a:lnTo>
                <a:lnTo>
                  <a:pt x="1006250" y="186490"/>
                </a:lnTo>
                <a:lnTo>
                  <a:pt x="1058491" y="167347"/>
                </a:lnTo>
                <a:lnTo>
                  <a:pt x="1112317" y="149448"/>
                </a:lnTo>
                <a:lnTo>
                  <a:pt x="1167758" y="132982"/>
                </a:lnTo>
                <a:lnTo>
                  <a:pt x="1210012" y="120837"/>
                </a:lnTo>
                <a:lnTo>
                  <a:pt x="1252485" y="108101"/>
                </a:lnTo>
                <a:lnTo>
                  <a:pt x="1295323" y="95024"/>
                </a:lnTo>
                <a:lnTo>
                  <a:pt x="1338673" y="81855"/>
                </a:lnTo>
                <a:lnTo>
                  <a:pt x="1382682" y="68844"/>
                </a:lnTo>
                <a:lnTo>
                  <a:pt x="1427498" y="56239"/>
                </a:lnTo>
                <a:lnTo>
                  <a:pt x="1473267" y="44291"/>
                </a:lnTo>
                <a:lnTo>
                  <a:pt x="1520137" y="33249"/>
                </a:lnTo>
                <a:lnTo>
                  <a:pt x="1568253" y="23363"/>
                </a:lnTo>
                <a:lnTo>
                  <a:pt x="1617764" y="14882"/>
                </a:lnTo>
                <a:lnTo>
                  <a:pt x="1668817" y="8056"/>
                </a:lnTo>
                <a:lnTo>
                  <a:pt x="1721557" y="3134"/>
                </a:lnTo>
                <a:lnTo>
                  <a:pt x="1776133" y="365"/>
                </a:lnTo>
                <a:lnTo>
                  <a:pt x="1832692" y="0"/>
                </a:lnTo>
                <a:lnTo>
                  <a:pt x="1891380" y="2287"/>
                </a:lnTo>
                <a:lnTo>
                  <a:pt x="1952344" y="7476"/>
                </a:lnTo>
                <a:lnTo>
                  <a:pt x="1992750" y="12138"/>
                </a:lnTo>
                <a:lnTo>
                  <a:pt x="2034368" y="17521"/>
                </a:lnTo>
                <a:lnTo>
                  <a:pt x="2077123" y="23628"/>
                </a:lnTo>
                <a:lnTo>
                  <a:pt x="2120942" y="30462"/>
                </a:lnTo>
                <a:lnTo>
                  <a:pt x="2165751" y="38028"/>
                </a:lnTo>
                <a:lnTo>
                  <a:pt x="2211477" y="46328"/>
                </a:lnTo>
                <a:lnTo>
                  <a:pt x="2258046" y="55365"/>
                </a:lnTo>
                <a:lnTo>
                  <a:pt x="2305385" y="65144"/>
                </a:lnTo>
                <a:lnTo>
                  <a:pt x="2353419" y="75668"/>
                </a:lnTo>
                <a:lnTo>
                  <a:pt x="2402076" y="86939"/>
                </a:lnTo>
                <a:lnTo>
                  <a:pt x="2451282" y="98963"/>
                </a:lnTo>
                <a:lnTo>
                  <a:pt x="2500963" y="111741"/>
                </a:lnTo>
                <a:lnTo>
                  <a:pt x="2551046" y="125278"/>
                </a:lnTo>
                <a:lnTo>
                  <a:pt x="2601457" y="139577"/>
                </a:lnTo>
                <a:lnTo>
                  <a:pt x="2652122" y="154641"/>
                </a:lnTo>
                <a:lnTo>
                  <a:pt x="2702969" y="170474"/>
                </a:lnTo>
                <a:lnTo>
                  <a:pt x="2753923" y="187079"/>
                </a:lnTo>
                <a:lnTo>
                  <a:pt x="2804910" y="204460"/>
                </a:lnTo>
                <a:lnTo>
                  <a:pt x="2855859" y="222620"/>
                </a:lnTo>
                <a:lnTo>
                  <a:pt x="2906693" y="241563"/>
                </a:lnTo>
                <a:lnTo>
                  <a:pt x="2957341" y="261291"/>
                </a:lnTo>
                <a:lnTo>
                  <a:pt x="3007729" y="281809"/>
                </a:lnTo>
                <a:lnTo>
                  <a:pt x="3057783" y="303120"/>
                </a:lnTo>
                <a:lnTo>
                  <a:pt x="3107429" y="325228"/>
                </a:lnTo>
                <a:lnTo>
                  <a:pt x="3156594" y="348135"/>
                </a:lnTo>
                <a:lnTo>
                  <a:pt x="3199168" y="369020"/>
                </a:lnTo>
                <a:lnTo>
                  <a:pt x="3242526" y="391418"/>
                </a:lnTo>
                <a:lnTo>
                  <a:pt x="3286580" y="415220"/>
                </a:lnTo>
                <a:lnTo>
                  <a:pt x="3331247" y="440317"/>
                </a:lnTo>
                <a:lnTo>
                  <a:pt x="3376440" y="466603"/>
                </a:lnTo>
                <a:lnTo>
                  <a:pt x="3422075" y="493969"/>
                </a:lnTo>
                <a:lnTo>
                  <a:pt x="3468065" y="522306"/>
                </a:lnTo>
                <a:lnTo>
                  <a:pt x="3514327" y="551508"/>
                </a:lnTo>
                <a:lnTo>
                  <a:pt x="3560774" y="581465"/>
                </a:lnTo>
                <a:lnTo>
                  <a:pt x="3607321" y="612070"/>
                </a:lnTo>
                <a:lnTo>
                  <a:pt x="3653884" y="643214"/>
                </a:lnTo>
                <a:lnTo>
                  <a:pt x="3700376" y="674790"/>
                </a:lnTo>
                <a:lnTo>
                  <a:pt x="3746712" y="706689"/>
                </a:lnTo>
                <a:lnTo>
                  <a:pt x="3792807" y="738804"/>
                </a:lnTo>
                <a:lnTo>
                  <a:pt x="3838577" y="771026"/>
                </a:lnTo>
                <a:lnTo>
                  <a:pt x="3883934" y="803247"/>
                </a:lnTo>
                <a:lnTo>
                  <a:pt x="3928795" y="835360"/>
                </a:lnTo>
                <a:lnTo>
                  <a:pt x="3973074" y="867255"/>
                </a:lnTo>
                <a:lnTo>
                  <a:pt x="4016686" y="898826"/>
                </a:lnTo>
                <a:lnTo>
                  <a:pt x="4059545" y="929964"/>
                </a:lnTo>
                <a:lnTo>
                  <a:pt x="4101566" y="960561"/>
                </a:lnTo>
                <a:lnTo>
                  <a:pt x="4142664" y="990508"/>
                </a:lnTo>
                <a:lnTo>
                  <a:pt x="4182753" y="1019699"/>
                </a:lnTo>
                <a:lnTo>
                  <a:pt x="4221749" y="1048024"/>
                </a:lnTo>
                <a:lnTo>
                  <a:pt x="4259566" y="1075375"/>
                </a:lnTo>
                <a:lnTo>
                  <a:pt x="4296118" y="1101646"/>
                </a:lnTo>
                <a:lnTo>
                  <a:pt x="4331320" y="1126727"/>
                </a:lnTo>
                <a:lnTo>
                  <a:pt x="4365088" y="1150510"/>
                </a:lnTo>
                <a:lnTo>
                  <a:pt x="4397336" y="1172888"/>
                </a:lnTo>
                <a:lnTo>
                  <a:pt x="4616860" y="1328370"/>
                </a:lnTo>
                <a:lnTo>
                  <a:pt x="4803314" y="1466482"/>
                </a:lnTo>
                <a:lnTo>
                  <a:pt x="4932747" y="1565374"/>
                </a:lnTo>
                <a:lnTo>
                  <a:pt x="4981214" y="1603194"/>
                </a:lnTo>
                <a:lnTo>
                  <a:pt x="5893524" y="2266582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16817" y="6118135"/>
            <a:ext cx="1158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20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words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5825" y="6118130"/>
            <a:ext cx="1158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50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words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93341" y="5871883"/>
            <a:ext cx="194945" cy="257175"/>
          </a:xfrm>
          <a:custGeom>
            <a:avLst/>
            <a:gdLst/>
            <a:ahLst/>
            <a:cxnLst/>
            <a:rect l="l" t="t" r="r" b="b"/>
            <a:pathLst>
              <a:path w="194945" h="257175">
                <a:moveTo>
                  <a:pt x="145923" y="97281"/>
                </a:moveTo>
                <a:lnTo>
                  <a:pt x="48640" y="97281"/>
                </a:lnTo>
                <a:lnTo>
                  <a:pt x="48640" y="256556"/>
                </a:lnTo>
                <a:lnTo>
                  <a:pt x="145923" y="256556"/>
                </a:lnTo>
                <a:lnTo>
                  <a:pt x="145923" y="97281"/>
                </a:lnTo>
                <a:close/>
              </a:path>
              <a:path w="194945" h="257175">
                <a:moveTo>
                  <a:pt x="97282" y="0"/>
                </a:moveTo>
                <a:lnTo>
                  <a:pt x="0" y="97281"/>
                </a:lnTo>
                <a:lnTo>
                  <a:pt x="194563" y="97281"/>
                </a:lnTo>
                <a:lnTo>
                  <a:pt x="9728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47528" y="5880851"/>
            <a:ext cx="194945" cy="257175"/>
          </a:xfrm>
          <a:custGeom>
            <a:avLst/>
            <a:gdLst/>
            <a:ahLst/>
            <a:cxnLst/>
            <a:rect l="l" t="t" r="r" b="b"/>
            <a:pathLst>
              <a:path w="194945" h="257175">
                <a:moveTo>
                  <a:pt x="145923" y="97281"/>
                </a:moveTo>
                <a:lnTo>
                  <a:pt x="48641" y="97281"/>
                </a:lnTo>
                <a:lnTo>
                  <a:pt x="48641" y="256556"/>
                </a:lnTo>
                <a:lnTo>
                  <a:pt x="145923" y="256556"/>
                </a:lnTo>
                <a:lnTo>
                  <a:pt x="145923" y="97281"/>
                </a:lnTo>
                <a:close/>
              </a:path>
              <a:path w="194945" h="257175">
                <a:moveTo>
                  <a:pt x="97281" y="0"/>
                </a:moveTo>
                <a:lnTo>
                  <a:pt x="0" y="97281"/>
                </a:lnTo>
                <a:lnTo>
                  <a:pt x="194563" y="97281"/>
                </a:lnTo>
                <a:lnTo>
                  <a:pt x="9728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72082" y="4642930"/>
            <a:ext cx="3333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solidFill>
                  <a:srgbClr val="0070C0"/>
                </a:solidFill>
                <a:latin typeface="Arial"/>
                <a:cs typeface="Arial"/>
              </a:rPr>
              <a:t>Seq2Seq </a:t>
            </a:r>
            <a:r>
              <a:rPr sz="2400" spc="5" dirty="0">
                <a:solidFill>
                  <a:srgbClr val="0070C0"/>
                </a:solidFill>
                <a:latin typeface="Arial"/>
                <a:cs typeface="Arial"/>
              </a:rPr>
              <a:t>without</a:t>
            </a:r>
            <a:r>
              <a:rPr sz="2400" spc="-9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0070C0"/>
                </a:solidFill>
                <a:latin typeface="Arial"/>
                <a:cs typeface="Arial"/>
              </a:rPr>
              <a:t>attention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3508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5624" y="131726"/>
            <a:ext cx="422278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</a:t>
            </a:r>
            <a:r>
              <a:rPr spc="155" dirty="0"/>
              <a:t> </a:t>
            </a:r>
            <a:r>
              <a:rPr spc="24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1823753" y="5774579"/>
            <a:ext cx="6764655" cy="158750"/>
          </a:xfrm>
          <a:custGeom>
            <a:avLst/>
            <a:gdLst/>
            <a:ahLst/>
            <a:cxnLst/>
            <a:rect l="l" t="t" r="r" b="b"/>
            <a:pathLst>
              <a:path w="6764655" h="158750">
                <a:moveTo>
                  <a:pt x="6732686" y="95249"/>
                </a:moveTo>
                <a:lnTo>
                  <a:pt x="6656485" y="95251"/>
                </a:lnTo>
                <a:lnTo>
                  <a:pt x="6605686" y="158749"/>
                </a:lnTo>
                <a:lnTo>
                  <a:pt x="6732686" y="95249"/>
                </a:lnTo>
                <a:close/>
              </a:path>
              <a:path w="6764655" h="158750">
                <a:moveTo>
                  <a:pt x="6605686" y="0"/>
                </a:moveTo>
                <a:lnTo>
                  <a:pt x="6656486" y="63499"/>
                </a:lnTo>
                <a:lnTo>
                  <a:pt x="0" y="63501"/>
                </a:lnTo>
                <a:lnTo>
                  <a:pt x="0" y="95251"/>
                </a:lnTo>
                <a:lnTo>
                  <a:pt x="6732686" y="95249"/>
                </a:lnTo>
                <a:lnTo>
                  <a:pt x="6764436" y="79374"/>
                </a:lnTo>
                <a:lnTo>
                  <a:pt x="6605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7814" y="2116800"/>
            <a:ext cx="158750" cy="3922395"/>
          </a:xfrm>
          <a:custGeom>
            <a:avLst/>
            <a:gdLst/>
            <a:ahLst/>
            <a:cxnLst/>
            <a:rect l="l" t="t" r="r" b="b"/>
            <a:pathLst>
              <a:path w="158750" h="3922395">
                <a:moveTo>
                  <a:pt x="95250" y="107950"/>
                </a:moveTo>
                <a:lnTo>
                  <a:pt x="63500" y="107949"/>
                </a:lnTo>
                <a:lnTo>
                  <a:pt x="63501" y="3921993"/>
                </a:lnTo>
                <a:lnTo>
                  <a:pt x="95251" y="3921993"/>
                </a:lnTo>
                <a:lnTo>
                  <a:pt x="95250" y="107950"/>
                </a:lnTo>
                <a:close/>
              </a:path>
              <a:path w="158750" h="3922395">
                <a:moveTo>
                  <a:pt x="79375" y="0"/>
                </a:moveTo>
                <a:lnTo>
                  <a:pt x="0" y="158750"/>
                </a:lnTo>
                <a:lnTo>
                  <a:pt x="63500" y="107950"/>
                </a:lnTo>
                <a:lnTo>
                  <a:pt x="133350" y="107950"/>
                </a:lnTo>
                <a:lnTo>
                  <a:pt x="79375" y="0"/>
                </a:lnTo>
                <a:close/>
              </a:path>
              <a:path w="158750" h="3922395">
                <a:moveTo>
                  <a:pt x="133350" y="107950"/>
                </a:moveTo>
                <a:lnTo>
                  <a:pt x="95250" y="107950"/>
                </a:lnTo>
                <a:lnTo>
                  <a:pt x="158750" y="158750"/>
                </a:lnTo>
                <a:lnTo>
                  <a:pt x="133350" y="10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23577" y="5438454"/>
            <a:ext cx="2976880" cy="83121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5080" rIns="0" bIns="0" rtlCol="0">
            <a:spAutoFit/>
          </a:bodyPr>
          <a:lstStyle/>
          <a:p>
            <a:pPr marL="666115" marR="111125" indent="-548005">
              <a:lnSpc>
                <a:spcPct val="100699"/>
              </a:lnSpc>
              <a:spcBef>
                <a:spcPts val="40"/>
              </a:spcBef>
            </a:pPr>
            <a:r>
              <a:rPr sz="2400" b="1" spc="-5" dirty="0">
                <a:solidFill>
                  <a:srgbClr val="C00000"/>
                </a:solidFill>
                <a:latin typeface="Courier New"/>
                <a:cs typeface="Courier New"/>
              </a:rPr>
              <a:t>sequence</a:t>
            </a:r>
            <a:r>
              <a:rPr sz="2400" b="1" spc="-10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ourier New"/>
                <a:cs typeface="Courier New"/>
              </a:rPr>
              <a:t>length  (#</a:t>
            </a:r>
            <a:r>
              <a:rPr sz="2400" b="1" spc="-3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ourier New"/>
                <a:cs typeface="Courier New"/>
              </a:rPr>
              <a:t>words)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0666" y="3840405"/>
            <a:ext cx="104394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10" dirty="0">
                <a:solidFill>
                  <a:srgbClr val="C00000"/>
                </a:solidFill>
                <a:latin typeface="Courier New"/>
                <a:cs typeface="Courier New"/>
              </a:rPr>
              <a:t>BLEU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26024" y="2968805"/>
            <a:ext cx="5894070" cy="2266950"/>
          </a:xfrm>
          <a:custGeom>
            <a:avLst/>
            <a:gdLst/>
            <a:ahLst/>
            <a:cxnLst/>
            <a:rect l="l" t="t" r="r" b="b"/>
            <a:pathLst>
              <a:path w="5894070" h="2266950">
                <a:moveTo>
                  <a:pt x="0" y="1065312"/>
                </a:moveTo>
                <a:lnTo>
                  <a:pt x="22851" y="1015557"/>
                </a:lnTo>
                <a:lnTo>
                  <a:pt x="45965" y="966098"/>
                </a:lnTo>
                <a:lnTo>
                  <a:pt x="69605" y="917228"/>
                </a:lnTo>
                <a:lnTo>
                  <a:pt x="94034" y="869244"/>
                </a:lnTo>
                <a:lnTo>
                  <a:pt x="119514" y="822441"/>
                </a:lnTo>
                <a:lnTo>
                  <a:pt x="146307" y="777113"/>
                </a:lnTo>
                <a:lnTo>
                  <a:pt x="174678" y="733556"/>
                </a:lnTo>
                <a:lnTo>
                  <a:pt x="204888" y="692065"/>
                </a:lnTo>
                <a:lnTo>
                  <a:pt x="237201" y="652935"/>
                </a:lnTo>
                <a:lnTo>
                  <a:pt x="271040" y="616658"/>
                </a:lnTo>
                <a:lnTo>
                  <a:pt x="305856" y="583185"/>
                </a:lnTo>
                <a:lnTo>
                  <a:pt x="341948" y="551999"/>
                </a:lnTo>
                <a:lnTo>
                  <a:pt x="379616" y="522584"/>
                </a:lnTo>
                <a:lnTo>
                  <a:pt x="419162" y="494423"/>
                </a:lnTo>
                <a:lnTo>
                  <a:pt x="460886" y="467001"/>
                </a:lnTo>
                <a:lnTo>
                  <a:pt x="505087" y="439799"/>
                </a:lnTo>
                <a:lnTo>
                  <a:pt x="552067" y="412302"/>
                </a:lnTo>
                <a:lnTo>
                  <a:pt x="602125" y="383994"/>
                </a:lnTo>
                <a:lnTo>
                  <a:pt x="641537" y="362049"/>
                </a:lnTo>
                <a:lnTo>
                  <a:pt x="682248" y="339668"/>
                </a:lnTo>
                <a:lnTo>
                  <a:pt x="724289" y="317039"/>
                </a:lnTo>
                <a:lnTo>
                  <a:pt x="767692" y="294347"/>
                </a:lnTo>
                <a:lnTo>
                  <a:pt x="812489" y="271779"/>
                </a:lnTo>
                <a:lnTo>
                  <a:pt x="858712" y="249523"/>
                </a:lnTo>
                <a:lnTo>
                  <a:pt x="906392" y="227765"/>
                </a:lnTo>
                <a:lnTo>
                  <a:pt x="955561" y="206692"/>
                </a:lnTo>
                <a:lnTo>
                  <a:pt x="1006250" y="186490"/>
                </a:lnTo>
                <a:lnTo>
                  <a:pt x="1058491" y="167347"/>
                </a:lnTo>
                <a:lnTo>
                  <a:pt x="1112317" y="149448"/>
                </a:lnTo>
                <a:lnTo>
                  <a:pt x="1167758" y="132982"/>
                </a:lnTo>
                <a:lnTo>
                  <a:pt x="1210012" y="120837"/>
                </a:lnTo>
                <a:lnTo>
                  <a:pt x="1252485" y="108101"/>
                </a:lnTo>
                <a:lnTo>
                  <a:pt x="1295323" y="95024"/>
                </a:lnTo>
                <a:lnTo>
                  <a:pt x="1338673" y="81855"/>
                </a:lnTo>
                <a:lnTo>
                  <a:pt x="1382682" y="68844"/>
                </a:lnTo>
                <a:lnTo>
                  <a:pt x="1427498" y="56239"/>
                </a:lnTo>
                <a:lnTo>
                  <a:pt x="1473267" y="44291"/>
                </a:lnTo>
                <a:lnTo>
                  <a:pt x="1520137" y="33249"/>
                </a:lnTo>
                <a:lnTo>
                  <a:pt x="1568253" y="23363"/>
                </a:lnTo>
                <a:lnTo>
                  <a:pt x="1617764" y="14882"/>
                </a:lnTo>
                <a:lnTo>
                  <a:pt x="1668817" y="8056"/>
                </a:lnTo>
                <a:lnTo>
                  <a:pt x="1721557" y="3134"/>
                </a:lnTo>
                <a:lnTo>
                  <a:pt x="1776133" y="365"/>
                </a:lnTo>
                <a:lnTo>
                  <a:pt x="1832692" y="0"/>
                </a:lnTo>
                <a:lnTo>
                  <a:pt x="1891380" y="2287"/>
                </a:lnTo>
                <a:lnTo>
                  <a:pt x="1952344" y="7476"/>
                </a:lnTo>
                <a:lnTo>
                  <a:pt x="1992750" y="12138"/>
                </a:lnTo>
                <a:lnTo>
                  <a:pt x="2034368" y="17521"/>
                </a:lnTo>
                <a:lnTo>
                  <a:pt x="2077123" y="23628"/>
                </a:lnTo>
                <a:lnTo>
                  <a:pt x="2120942" y="30462"/>
                </a:lnTo>
                <a:lnTo>
                  <a:pt x="2165751" y="38028"/>
                </a:lnTo>
                <a:lnTo>
                  <a:pt x="2211477" y="46328"/>
                </a:lnTo>
                <a:lnTo>
                  <a:pt x="2258046" y="55365"/>
                </a:lnTo>
                <a:lnTo>
                  <a:pt x="2305385" y="65144"/>
                </a:lnTo>
                <a:lnTo>
                  <a:pt x="2353419" y="75668"/>
                </a:lnTo>
                <a:lnTo>
                  <a:pt x="2402076" y="86939"/>
                </a:lnTo>
                <a:lnTo>
                  <a:pt x="2451282" y="98963"/>
                </a:lnTo>
                <a:lnTo>
                  <a:pt x="2500963" y="111741"/>
                </a:lnTo>
                <a:lnTo>
                  <a:pt x="2551046" y="125278"/>
                </a:lnTo>
                <a:lnTo>
                  <a:pt x="2601457" y="139577"/>
                </a:lnTo>
                <a:lnTo>
                  <a:pt x="2652122" y="154641"/>
                </a:lnTo>
                <a:lnTo>
                  <a:pt x="2702969" y="170474"/>
                </a:lnTo>
                <a:lnTo>
                  <a:pt x="2753923" y="187079"/>
                </a:lnTo>
                <a:lnTo>
                  <a:pt x="2804910" y="204460"/>
                </a:lnTo>
                <a:lnTo>
                  <a:pt x="2855859" y="222620"/>
                </a:lnTo>
                <a:lnTo>
                  <a:pt x="2906693" y="241563"/>
                </a:lnTo>
                <a:lnTo>
                  <a:pt x="2957341" y="261291"/>
                </a:lnTo>
                <a:lnTo>
                  <a:pt x="3007729" y="281809"/>
                </a:lnTo>
                <a:lnTo>
                  <a:pt x="3057783" y="303120"/>
                </a:lnTo>
                <a:lnTo>
                  <a:pt x="3107429" y="325228"/>
                </a:lnTo>
                <a:lnTo>
                  <a:pt x="3156594" y="348135"/>
                </a:lnTo>
                <a:lnTo>
                  <a:pt x="3199168" y="369020"/>
                </a:lnTo>
                <a:lnTo>
                  <a:pt x="3242526" y="391418"/>
                </a:lnTo>
                <a:lnTo>
                  <a:pt x="3286580" y="415220"/>
                </a:lnTo>
                <a:lnTo>
                  <a:pt x="3331247" y="440317"/>
                </a:lnTo>
                <a:lnTo>
                  <a:pt x="3376440" y="466603"/>
                </a:lnTo>
                <a:lnTo>
                  <a:pt x="3422075" y="493969"/>
                </a:lnTo>
                <a:lnTo>
                  <a:pt x="3468065" y="522306"/>
                </a:lnTo>
                <a:lnTo>
                  <a:pt x="3514327" y="551508"/>
                </a:lnTo>
                <a:lnTo>
                  <a:pt x="3560774" y="581465"/>
                </a:lnTo>
                <a:lnTo>
                  <a:pt x="3607321" y="612070"/>
                </a:lnTo>
                <a:lnTo>
                  <a:pt x="3653884" y="643214"/>
                </a:lnTo>
                <a:lnTo>
                  <a:pt x="3700376" y="674790"/>
                </a:lnTo>
                <a:lnTo>
                  <a:pt x="3746712" y="706689"/>
                </a:lnTo>
                <a:lnTo>
                  <a:pt x="3792807" y="738804"/>
                </a:lnTo>
                <a:lnTo>
                  <a:pt x="3838577" y="771026"/>
                </a:lnTo>
                <a:lnTo>
                  <a:pt x="3883934" y="803247"/>
                </a:lnTo>
                <a:lnTo>
                  <a:pt x="3928795" y="835360"/>
                </a:lnTo>
                <a:lnTo>
                  <a:pt x="3973074" y="867255"/>
                </a:lnTo>
                <a:lnTo>
                  <a:pt x="4016686" y="898826"/>
                </a:lnTo>
                <a:lnTo>
                  <a:pt x="4059545" y="929964"/>
                </a:lnTo>
                <a:lnTo>
                  <a:pt x="4101566" y="960561"/>
                </a:lnTo>
                <a:lnTo>
                  <a:pt x="4142664" y="990508"/>
                </a:lnTo>
                <a:lnTo>
                  <a:pt x="4182753" y="1019699"/>
                </a:lnTo>
                <a:lnTo>
                  <a:pt x="4221749" y="1048024"/>
                </a:lnTo>
                <a:lnTo>
                  <a:pt x="4259566" y="1075375"/>
                </a:lnTo>
                <a:lnTo>
                  <a:pt x="4296118" y="1101646"/>
                </a:lnTo>
                <a:lnTo>
                  <a:pt x="4331320" y="1126727"/>
                </a:lnTo>
                <a:lnTo>
                  <a:pt x="4365088" y="1150510"/>
                </a:lnTo>
                <a:lnTo>
                  <a:pt x="4397336" y="1172888"/>
                </a:lnTo>
                <a:lnTo>
                  <a:pt x="4616860" y="1328370"/>
                </a:lnTo>
                <a:lnTo>
                  <a:pt x="4803314" y="1466482"/>
                </a:lnTo>
                <a:lnTo>
                  <a:pt x="4932747" y="1565374"/>
                </a:lnTo>
                <a:lnTo>
                  <a:pt x="4981214" y="1603194"/>
                </a:lnTo>
                <a:lnTo>
                  <a:pt x="5893524" y="2266582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6817" y="6118135"/>
            <a:ext cx="1158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20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words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5825" y="6118130"/>
            <a:ext cx="1158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50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words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93341" y="5871883"/>
            <a:ext cx="194945" cy="257175"/>
          </a:xfrm>
          <a:custGeom>
            <a:avLst/>
            <a:gdLst/>
            <a:ahLst/>
            <a:cxnLst/>
            <a:rect l="l" t="t" r="r" b="b"/>
            <a:pathLst>
              <a:path w="194945" h="257175">
                <a:moveTo>
                  <a:pt x="145923" y="97281"/>
                </a:moveTo>
                <a:lnTo>
                  <a:pt x="48640" y="97281"/>
                </a:lnTo>
                <a:lnTo>
                  <a:pt x="48640" y="256556"/>
                </a:lnTo>
                <a:lnTo>
                  <a:pt x="145923" y="256556"/>
                </a:lnTo>
                <a:lnTo>
                  <a:pt x="145923" y="97281"/>
                </a:lnTo>
                <a:close/>
              </a:path>
              <a:path w="194945" h="257175">
                <a:moveTo>
                  <a:pt x="97282" y="0"/>
                </a:moveTo>
                <a:lnTo>
                  <a:pt x="0" y="97281"/>
                </a:lnTo>
                <a:lnTo>
                  <a:pt x="194563" y="97281"/>
                </a:lnTo>
                <a:lnTo>
                  <a:pt x="9728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47528" y="5880851"/>
            <a:ext cx="194945" cy="257175"/>
          </a:xfrm>
          <a:custGeom>
            <a:avLst/>
            <a:gdLst/>
            <a:ahLst/>
            <a:cxnLst/>
            <a:rect l="l" t="t" r="r" b="b"/>
            <a:pathLst>
              <a:path w="194945" h="257175">
                <a:moveTo>
                  <a:pt x="145923" y="97281"/>
                </a:moveTo>
                <a:lnTo>
                  <a:pt x="48641" y="97281"/>
                </a:lnTo>
                <a:lnTo>
                  <a:pt x="48641" y="256556"/>
                </a:lnTo>
                <a:lnTo>
                  <a:pt x="145923" y="256556"/>
                </a:lnTo>
                <a:lnTo>
                  <a:pt x="145923" y="97281"/>
                </a:lnTo>
                <a:close/>
              </a:path>
              <a:path w="194945" h="257175">
                <a:moveTo>
                  <a:pt x="97281" y="0"/>
                </a:moveTo>
                <a:lnTo>
                  <a:pt x="0" y="97281"/>
                </a:lnTo>
                <a:lnTo>
                  <a:pt x="194563" y="97281"/>
                </a:lnTo>
                <a:lnTo>
                  <a:pt x="9728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08093" y="2860160"/>
            <a:ext cx="5862955" cy="1049020"/>
          </a:xfrm>
          <a:custGeom>
            <a:avLst/>
            <a:gdLst/>
            <a:ahLst/>
            <a:cxnLst/>
            <a:rect l="l" t="t" r="r" b="b"/>
            <a:pathLst>
              <a:path w="5862955" h="1049020">
                <a:moveTo>
                  <a:pt x="0" y="1048450"/>
                </a:moveTo>
                <a:lnTo>
                  <a:pt x="20487" y="998695"/>
                </a:lnTo>
                <a:lnTo>
                  <a:pt x="41379" y="949236"/>
                </a:lnTo>
                <a:lnTo>
                  <a:pt x="63084" y="900366"/>
                </a:lnTo>
                <a:lnTo>
                  <a:pt x="86006" y="852382"/>
                </a:lnTo>
                <a:lnTo>
                  <a:pt x="110551" y="805579"/>
                </a:lnTo>
                <a:lnTo>
                  <a:pt x="137126" y="760251"/>
                </a:lnTo>
                <a:lnTo>
                  <a:pt x="166135" y="716694"/>
                </a:lnTo>
                <a:lnTo>
                  <a:pt x="197985" y="675203"/>
                </a:lnTo>
                <a:lnTo>
                  <a:pt x="233082" y="636073"/>
                </a:lnTo>
                <a:lnTo>
                  <a:pt x="268125" y="602966"/>
                </a:lnTo>
                <a:lnTo>
                  <a:pt x="306521" y="571671"/>
                </a:lnTo>
                <a:lnTo>
                  <a:pt x="347678" y="542024"/>
                </a:lnTo>
                <a:lnTo>
                  <a:pt x="391004" y="513866"/>
                </a:lnTo>
                <a:lnTo>
                  <a:pt x="435908" y="487035"/>
                </a:lnTo>
                <a:lnTo>
                  <a:pt x="481799" y="461369"/>
                </a:lnTo>
                <a:lnTo>
                  <a:pt x="528083" y="436707"/>
                </a:lnTo>
                <a:lnTo>
                  <a:pt x="574171" y="412888"/>
                </a:lnTo>
                <a:lnTo>
                  <a:pt x="619469" y="389750"/>
                </a:lnTo>
                <a:lnTo>
                  <a:pt x="663388" y="367132"/>
                </a:lnTo>
                <a:lnTo>
                  <a:pt x="709428" y="343275"/>
                </a:lnTo>
                <a:lnTo>
                  <a:pt x="752813" y="321263"/>
                </a:lnTo>
                <a:lnTo>
                  <a:pt x="794870" y="300727"/>
                </a:lnTo>
                <a:lnTo>
                  <a:pt x="836926" y="281297"/>
                </a:lnTo>
                <a:lnTo>
                  <a:pt x="880311" y="262605"/>
                </a:lnTo>
                <a:lnTo>
                  <a:pt x="926352" y="244283"/>
                </a:lnTo>
                <a:lnTo>
                  <a:pt x="976377" y="225960"/>
                </a:lnTo>
                <a:lnTo>
                  <a:pt x="1031715" y="207268"/>
                </a:lnTo>
                <a:lnTo>
                  <a:pt x="1093694" y="187838"/>
                </a:lnTo>
                <a:lnTo>
                  <a:pt x="1135045" y="175476"/>
                </a:lnTo>
                <a:lnTo>
                  <a:pt x="1179872" y="162413"/>
                </a:lnTo>
                <a:lnTo>
                  <a:pt x="1227662" y="148823"/>
                </a:lnTo>
                <a:lnTo>
                  <a:pt x="1277907" y="134884"/>
                </a:lnTo>
                <a:lnTo>
                  <a:pt x="1330097" y="120769"/>
                </a:lnTo>
                <a:lnTo>
                  <a:pt x="1383720" y="106654"/>
                </a:lnTo>
                <a:lnTo>
                  <a:pt x="1438268" y="92714"/>
                </a:lnTo>
                <a:lnTo>
                  <a:pt x="1493231" y="79125"/>
                </a:lnTo>
                <a:lnTo>
                  <a:pt x="1548097" y="66061"/>
                </a:lnTo>
                <a:lnTo>
                  <a:pt x="1602358" y="53699"/>
                </a:lnTo>
                <a:lnTo>
                  <a:pt x="1655504" y="42214"/>
                </a:lnTo>
                <a:lnTo>
                  <a:pt x="1707024" y="31780"/>
                </a:lnTo>
                <a:lnTo>
                  <a:pt x="1756408" y="22574"/>
                </a:lnTo>
                <a:lnTo>
                  <a:pt x="1803147" y="14770"/>
                </a:lnTo>
                <a:lnTo>
                  <a:pt x="1846730" y="8544"/>
                </a:lnTo>
                <a:lnTo>
                  <a:pt x="2013417" y="0"/>
                </a:lnTo>
                <a:lnTo>
                  <a:pt x="2176182" y="7423"/>
                </a:lnTo>
                <a:lnTo>
                  <a:pt x="2299727" y="19890"/>
                </a:lnTo>
                <a:lnTo>
                  <a:pt x="2348753" y="26473"/>
                </a:lnTo>
                <a:lnTo>
                  <a:pt x="4052047" y="80262"/>
                </a:lnTo>
                <a:lnTo>
                  <a:pt x="4111627" y="81654"/>
                </a:lnTo>
                <a:lnTo>
                  <a:pt x="4171252" y="82963"/>
                </a:lnTo>
                <a:lnTo>
                  <a:pt x="4230820" y="84193"/>
                </a:lnTo>
                <a:lnTo>
                  <a:pt x="4290232" y="85348"/>
                </a:lnTo>
                <a:lnTo>
                  <a:pt x="4349388" y="86430"/>
                </a:lnTo>
                <a:lnTo>
                  <a:pt x="4408188" y="87443"/>
                </a:lnTo>
                <a:lnTo>
                  <a:pt x="4466533" y="88391"/>
                </a:lnTo>
                <a:lnTo>
                  <a:pt x="4524323" y="89277"/>
                </a:lnTo>
                <a:lnTo>
                  <a:pt x="4581457" y="90104"/>
                </a:lnTo>
                <a:lnTo>
                  <a:pt x="4637836" y="90876"/>
                </a:lnTo>
                <a:lnTo>
                  <a:pt x="4693361" y="91597"/>
                </a:lnTo>
                <a:lnTo>
                  <a:pt x="4747930" y="92269"/>
                </a:lnTo>
                <a:lnTo>
                  <a:pt x="4801445" y="92897"/>
                </a:lnTo>
                <a:lnTo>
                  <a:pt x="4853806" y="93483"/>
                </a:lnTo>
                <a:lnTo>
                  <a:pt x="4904913" y="94032"/>
                </a:lnTo>
                <a:lnTo>
                  <a:pt x="4954665" y="94546"/>
                </a:lnTo>
                <a:lnTo>
                  <a:pt x="5002964" y="95029"/>
                </a:lnTo>
                <a:lnTo>
                  <a:pt x="5049709" y="95484"/>
                </a:lnTo>
                <a:lnTo>
                  <a:pt x="5094800" y="95916"/>
                </a:lnTo>
                <a:lnTo>
                  <a:pt x="5138138" y="96326"/>
                </a:lnTo>
                <a:lnTo>
                  <a:pt x="5179623" y="96720"/>
                </a:lnTo>
                <a:lnTo>
                  <a:pt x="5219155" y="97100"/>
                </a:lnTo>
                <a:lnTo>
                  <a:pt x="5291961" y="97832"/>
                </a:lnTo>
                <a:lnTo>
                  <a:pt x="5411583" y="99171"/>
                </a:lnTo>
                <a:lnTo>
                  <a:pt x="5475053" y="99872"/>
                </a:lnTo>
                <a:lnTo>
                  <a:pt x="5520385" y="100292"/>
                </a:lnTo>
                <a:lnTo>
                  <a:pt x="5552514" y="100432"/>
                </a:lnTo>
                <a:lnTo>
                  <a:pt x="5576379" y="100292"/>
                </a:lnTo>
                <a:lnTo>
                  <a:pt x="5619067" y="99171"/>
                </a:lnTo>
                <a:lnTo>
                  <a:pt x="5719202" y="94129"/>
                </a:lnTo>
                <a:lnTo>
                  <a:pt x="5788959" y="88106"/>
                </a:lnTo>
                <a:lnTo>
                  <a:pt x="5841907" y="82643"/>
                </a:lnTo>
                <a:lnTo>
                  <a:pt x="5862918" y="80262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72082" y="4642930"/>
            <a:ext cx="3333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solidFill>
                  <a:srgbClr val="0070C0"/>
                </a:solidFill>
                <a:latin typeface="Arial"/>
                <a:cs typeface="Arial"/>
              </a:rPr>
              <a:t>Seq2Seq </a:t>
            </a:r>
            <a:r>
              <a:rPr sz="2400" spc="5" dirty="0">
                <a:solidFill>
                  <a:srgbClr val="0070C0"/>
                </a:solidFill>
                <a:latin typeface="Arial"/>
                <a:cs typeface="Arial"/>
              </a:rPr>
              <a:t>without</a:t>
            </a:r>
            <a:r>
              <a:rPr sz="2400" spc="-9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0070C0"/>
                </a:solidFill>
                <a:latin typeface="Arial"/>
                <a:cs typeface="Arial"/>
              </a:rPr>
              <a:t>attention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68067" y="2396553"/>
            <a:ext cx="2911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solidFill>
                  <a:srgbClr val="FF0000"/>
                </a:solidFill>
                <a:latin typeface="Arial"/>
                <a:cs typeface="Arial"/>
              </a:rPr>
              <a:t>Seq2Seq </a:t>
            </a:r>
            <a:r>
              <a:rPr sz="2400" spc="10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attention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9224" y="1189589"/>
            <a:ext cx="10273665" cy="492759"/>
          </a:xfrm>
          <a:prstGeom prst="rect">
            <a:avLst/>
          </a:prstGeom>
          <a:solidFill>
            <a:srgbClr val="E2F0D9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600" b="1" spc="-215" dirty="0">
                <a:latin typeface="Arial"/>
                <a:cs typeface="Arial"/>
              </a:rPr>
              <a:t>Shortcoming: </a:t>
            </a:r>
            <a:r>
              <a:rPr sz="2600" spc="-190" dirty="0">
                <a:latin typeface="Arial"/>
                <a:cs typeface="Arial"/>
              </a:rPr>
              <a:t>The </a:t>
            </a:r>
            <a:r>
              <a:rPr sz="2600" spc="-40" dirty="0">
                <a:latin typeface="Arial"/>
                <a:cs typeface="Arial"/>
              </a:rPr>
              <a:t>final </a:t>
            </a:r>
            <a:r>
              <a:rPr sz="2600" spc="-90" dirty="0">
                <a:latin typeface="Arial"/>
                <a:cs typeface="Arial"/>
              </a:rPr>
              <a:t>state </a:t>
            </a:r>
            <a:r>
              <a:rPr sz="2600" spc="-135" dirty="0">
                <a:latin typeface="Arial"/>
                <a:cs typeface="Arial"/>
              </a:rPr>
              <a:t>is </a:t>
            </a:r>
            <a:r>
              <a:rPr sz="2600" spc="-114" dirty="0">
                <a:latin typeface="Arial"/>
                <a:cs typeface="Arial"/>
              </a:rPr>
              <a:t>incapable </a:t>
            </a:r>
            <a:r>
              <a:rPr sz="2600" spc="-5" dirty="0">
                <a:latin typeface="Arial"/>
                <a:cs typeface="Arial"/>
              </a:rPr>
              <a:t>of </a:t>
            </a:r>
            <a:r>
              <a:rPr sz="2600" spc="-95" dirty="0">
                <a:latin typeface="Arial"/>
                <a:cs typeface="Arial"/>
              </a:rPr>
              <a:t>remembering </a:t>
            </a:r>
            <a:r>
              <a:rPr sz="2600" spc="-204" dirty="0">
                <a:latin typeface="Arial"/>
                <a:cs typeface="Arial"/>
              </a:rPr>
              <a:t>a </a:t>
            </a:r>
            <a:r>
              <a:rPr sz="2600" b="1" spc="-210" dirty="0">
                <a:latin typeface="Arial"/>
                <a:cs typeface="Arial"/>
              </a:rPr>
              <a:t>long</a:t>
            </a:r>
            <a:r>
              <a:rPr sz="2600" b="1" spc="-225" dirty="0">
                <a:latin typeface="Arial"/>
                <a:cs typeface="Arial"/>
              </a:rPr>
              <a:t> </a:t>
            </a:r>
            <a:r>
              <a:rPr sz="2600" spc="-145" dirty="0">
                <a:latin typeface="Arial"/>
                <a:cs typeface="Arial"/>
              </a:rPr>
              <a:t>sequence.</a:t>
            </a:r>
            <a:endParaRPr sz="2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391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1070" y="2530567"/>
            <a:ext cx="742061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Attention </a:t>
            </a:r>
            <a:r>
              <a:rPr spc="260" dirty="0"/>
              <a:t>for </a:t>
            </a:r>
            <a:r>
              <a:rPr spc="265" dirty="0"/>
              <a:t>Seq2Seq</a:t>
            </a:r>
            <a:r>
              <a:rPr spc="60" dirty="0"/>
              <a:t> </a:t>
            </a:r>
            <a:r>
              <a:rPr spc="24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675843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603" y="1360303"/>
            <a:ext cx="9037320" cy="20701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Char char="•"/>
              <a:tabLst>
                <a:tab pos="241300" algn="l"/>
              </a:tabLst>
            </a:pPr>
            <a:r>
              <a:rPr sz="2800" spc="-40" dirty="0">
                <a:latin typeface="Arial"/>
                <a:cs typeface="Arial"/>
              </a:rPr>
              <a:t>Attention </a:t>
            </a:r>
            <a:r>
              <a:rPr sz="2800" spc="-90" dirty="0">
                <a:latin typeface="Arial"/>
                <a:cs typeface="Arial"/>
              </a:rPr>
              <a:t>tremendously </a:t>
            </a:r>
            <a:r>
              <a:rPr sz="2800" spc="-114" dirty="0">
                <a:latin typeface="Arial"/>
                <a:cs typeface="Arial"/>
              </a:rPr>
              <a:t>improves </a:t>
            </a:r>
            <a:r>
              <a:rPr sz="2800" spc="-260" dirty="0">
                <a:latin typeface="Arial"/>
                <a:cs typeface="Arial"/>
              </a:rPr>
              <a:t>Seq2Seq</a:t>
            </a:r>
            <a:r>
              <a:rPr sz="2800" spc="-32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model.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241300" algn="l"/>
              </a:tabLst>
            </a:pPr>
            <a:r>
              <a:rPr sz="2800" spc="-20" dirty="0">
                <a:latin typeface="Arial"/>
                <a:cs typeface="Arial"/>
              </a:rPr>
              <a:t>With </a:t>
            </a:r>
            <a:r>
              <a:rPr sz="2800" spc="-40" dirty="0">
                <a:latin typeface="Arial"/>
                <a:cs typeface="Arial"/>
              </a:rPr>
              <a:t>attention, </a:t>
            </a:r>
            <a:r>
              <a:rPr sz="2800" spc="-260" dirty="0">
                <a:latin typeface="Arial"/>
                <a:cs typeface="Arial"/>
              </a:rPr>
              <a:t>Seq2Seq </a:t>
            </a:r>
            <a:r>
              <a:rPr sz="2800" spc="-85" dirty="0">
                <a:latin typeface="Arial"/>
                <a:cs typeface="Arial"/>
              </a:rPr>
              <a:t>model </a:t>
            </a:r>
            <a:r>
              <a:rPr sz="2800" spc="-165" dirty="0">
                <a:latin typeface="Arial"/>
                <a:cs typeface="Arial"/>
              </a:rPr>
              <a:t>does </a:t>
            </a:r>
            <a:r>
              <a:rPr sz="2800" spc="-5" dirty="0">
                <a:latin typeface="Arial"/>
                <a:cs typeface="Arial"/>
              </a:rPr>
              <a:t>not </a:t>
            </a:r>
            <a:r>
              <a:rPr sz="2800" spc="-65" dirty="0">
                <a:latin typeface="Arial"/>
                <a:cs typeface="Arial"/>
              </a:rPr>
              <a:t>forget </a:t>
            </a:r>
            <a:r>
              <a:rPr sz="2800" spc="-145" dirty="0">
                <a:latin typeface="Arial"/>
                <a:cs typeface="Arial"/>
              </a:rPr>
              <a:t>source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input.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241300" algn="l"/>
              </a:tabLst>
            </a:pPr>
            <a:r>
              <a:rPr sz="2800" spc="-20" dirty="0">
                <a:latin typeface="Arial"/>
                <a:cs typeface="Arial"/>
              </a:rPr>
              <a:t>With </a:t>
            </a:r>
            <a:r>
              <a:rPr sz="2800" spc="-40" dirty="0">
                <a:latin typeface="Arial"/>
                <a:cs typeface="Arial"/>
              </a:rPr>
              <a:t>attention,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14" dirty="0">
                <a:latin typeface="Arial"/>
                <a:cs typeface="Arial"/>
              </a:rPr>
              <a:t>decoder </a:t>
            </a:r>
            <a:r>
              <a:rPr sz="2800" spc="-135" dirty="0">
                <a:latin typeface="Arial"/>
                <a:cs typeface="Arial"/>
              </a:rPr>
              <a:t>knows </a:t>
            </a:r>
            <a:r>
              <a:rPr sz="2800" spc="-90" dirty="0">
                <a:latin typeface="Arial"/>
                <a:cs typeface="Arial"/>
              </a:rPr>
              <a:t>where </a:t>
            </a:r>
            <a:r>
              <a:rPr sz="2800" spc="20" dirty="0">
                <a:latin typeface="Arial"/>
                <a:cs typeface="Arial"/>
              </a:rPr>
              <a:t>to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focus.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Char char="•"/>
              <a:tabLst>
                <a:tab pos="241300" algn="l"/>
              </a:tabLst>
            </a:pPr>
            <a:r>
              <a:rPr sz="2800" spc="-120" dirty="0">
                <a:latin typeface="Arial"/>
                <a:cs typeface="Arial"/>
              </a:rPr>
              <a:t>Downside: much </a:t>
            </a:r>
            <a:r>
              <a:rPr sz="2800" spc="-85" dirty="0">
                <a:latin typeface="Arial"/>
                <a:cs typeface="Arial"/>
              </a:rPr>
              <a:t>more</a:t>
            </a:r>
            <a:r>
              <a:rPr sz="2800" spc="-204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computation.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1067" y="401953"/>
            <a:ext cx="87360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Seq2Seq </a:t>
            </a:r>
            <a:r>
              <a:rPr spc="240" dirty="0"/>
              <a:t>Model </a:t>
            </a:r>
            <a:r>
              <a:rPr spc="315" dirty="0"/>
              <a:t>with</a:t>
            </a:r>
            <a:r>
              <a:rPr spc="110" dirty="0"/>
              <a:t> </a:t>
            </a:r>
            <a:r>
              <a:rPr spc="285" dirty="0"/>
              <a:t>Attention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603" y="4657171"/>
            <a:ext cx="1005840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5" dirty="0">
                <a:latin typeface="Arial"/>
                <a:cs typeface="Arial"/>
              </a:rPr>
              <a:t>Original</a:t>
            </a:r>
            <a:r>
              <a:rPr sz="2400" b="1" spc="-140" dirty="0">
                <a:latin typeface="Arial"/>
                <a:cs typeface="Arial"/>
              </a:rPr>
              <a:t> </a:t>
            </a:r>
            <a:r>
              <a:rPr sz="2400" b="1" spc="-145" dirty="0">
                <a:latin typeface="Arial"/>
                <a:cs typeface="Arial"/>
              </a:rPr>
              <a:t>paper:</a:t>
            </a:r>
            <a:endParaRPr sz="24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252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114" dirty="0">
                <a:latin typeface="Arial"/>
                <a:cs typeface="Arial"/>
              </a:rPr>
              <a:t>Bahdanau,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155" dirty="0">
                <a:latin typeface="Arial"/>
                <a:cs typeface="Arial"/>
              </a:rPr>
              <a:t>Cho,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&amp;</a:t>
            </a:r>
            <a:r>
              <a:rPr sz="2000" spc="-105" dirty="0">
                <a:latin typeface="Arial"/>
                <a:cs typeface="Arial"/>
              </a:rPr>
              <a:t> Bengio.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2F5597"/>
                </a:solidFill>
                <a:latin typeface="Arial"/>
                <a:cs typeface="Arial"/>
              </a:rPr>
              <a:t>Neural</a:t>
            </a:r>
            <a:r>
              <a:rPr sz="2000" spc="-10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F5597"/>
                </a:solidFill>
                <a:latin typeface="Arial"/>
                <a:cs typeface="Arial"/>
              </a:rPr>
              <a:t>machine</a:t>
            </a:r>
            <a:r>
              <a:rPr sz="2000" spc="-10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F5597"/>
                </a:solidFill>
                <a:latin typeface="Arial"/>
                <a:cs typeface="Arial"/>
              </a:rPr>
              <a:t>translation</a:t>
            </a:r>
            <a:r>
              <a:rPr sz="2000" spc="-10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2F5597"/>
                </a:solidFill>
                <a:latin typeface="Arial"/>
                <a:cs typeface="Arial"/>
              </a:rPr>
              <a:t>by</a:t>
            </a:r>
            <a:r>
              <a:rPr sz="2000" spc="-114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F5597"/>
                </a:solidFill>
                <a:latin typeface="Arial"/>
                <a:cs typeface="Arial"/>
              </a:rPr>
              <a:t>jointly</a:t>
            </a:r>
            <a:r>
              <a:rPr sz="2000" spc="-1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F5597"/>
                </a:solidFill>
                <a:latin typeface="Arial"/>
                <a:cs typeface="Arial"/>
              </a:rPr>
              <a:t>learning</a:t>
            </a:r>
            <a:r>
              <a:rPr sz="2000" spc="-114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2F5597"/>
                </a:solidFill>
                <a:latin typeface="Arial"/>
                <a:cs typeface="Arial"/>
              </a:rPr>
              <a:t>to</a:t>
            </a:r>
            <a:r>
              <a:rPr sz="2000" spc="-1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2F5597"/>
                </a:solidFill>
                <a:latin typeface="Arial"/>
                <a:cs typeface="Arial"/>
              </a:rPr>
              <a:t>align</a:t>
            </a:r>
            <a:r>
              <a:rPr sz="2000" spc="-1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95" dirty="0">
                <a:solidFill>
                  <a:srgbClr val="2F5597"/>
                </a:solidFill>
                <a:latin typeface="Arial"/>
                <a:cs typeface="Arial"/>
              </a:rPr>
              <a:t>and</a:t>
            </a:r>
            <a:r>
              <a:rPr sz="2000" spc="-10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F5597"/>
                </a:solidFill>
                <a:latin typeface="Arial"/>
                <a:cs typeface="Arial"/>
              </a:rPr>
              <a:t>translate. 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In </a:t>
            </a:r>
            <a:r>
              <a:rPr sz="2000" i="1" spc="-229" dirty="0">
                <a:latin typeface="Arial"/>
                <a:cs typeface="Arial"/>
              </a:rPr>
              <a:t>ICLR</a:t>
            </a:r>
            <a:r>
              <a:rPr sz="2000" spc="-229" dirty="0">
                <a:latin typeface="Arial"/>
                <a:cs typeface="Arial"/>
              </a:rPr>
              <a:t>,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2015.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3402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3B2D6ABA-819A-4E46-8583-5DB77213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2362200"/>
            <a:ext cx="6779986" cy="38481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B61BAFC5-D700-DF45-A4BC-5962731D10D2}"/>
              </a:ext>
            </a:extLst>
          </p:cNvPr>
          <p:cNvSpPr txBox="1">
            <a:spLocks/>
          </p:cNvSpPr>
          <p:nvPr/>
        </p:nvSpPr>
        <p:spPr>
          <a:xfrm>
            <a:off x="637540" y="1856933"/>
            <a:ext cx="9860279" cy="5052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spc="275" dirty="0">
                <a:solidFill>
                  <a:srgbClr val="FF0000"/>
                </a:solidFill>
              </a:rPr>
              <a:t>Root problem</a:t>
            </a:r>
            <a:r>
              <a:rPr lang="en-US" sz="3200" spc="275" dirty="0">
                <a:solidFill>
                  <a:srgbClr val="FF0000"/>
                </a:solidFill>
              </a:rPr>
              <a:t>: S0 is assigned with hm ONLY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25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69570" y="0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7" name="Picture 36" descr="Diagram&#10;&#10;Description automatically generated">
            <a:extLst>
              <a:ext uri="{FF2B5EF4-FFF2-40B4-BE49-F238E27FC236}">
                <a16:creationId xmlns:a16="http://schemas.microsoft.com/office/drawing/2014/main" id="{1999FDC4-AE9F-9746-AD8E-6D6CCA829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543050"/>
            <a:ext cx="8721090" cy="436626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4FFD90F9-726E-B24F-BF24-B19860FC52A1}"/>
              </a:ext>
            </a:extLst>
          </p:cNvPr>
          <p:cNvSpPr txBox="1">
            <a:spLocks/>
          </p:cNvSpPr>
          <p:nvPr/>
        </p:nvSpPr>
        <p:spPr>
          <a:xfrm>
            <a:off x="685800" y="1325563"/>
            <a:ext cx="11506200" cy="101053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spc="275" dirty="0">
                <a:solidFill>
                  <a:srgbClr val="FF0000"/>
                </a:solidFill>
              </a:rPr>
              <a:t>Key idea</a:t>
            </a:r>
            <a:r>
              <a:rPr lang="en-US" sz="3200" spc="275" dirty="0">
                <a:solidFill>
                  <a:srgbClr val="FF0000"/>
                </a:solidFill>
              </a:rPr>
              <a:t>: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275" dirty="0">
                <a:solidFill>
                  <a:srgbClr val="FF0000"/>
                </a:solidFill>
              </a:rPr>
              <a:t>S</a:t>
            </a:r>
            <a:r>
              <a:rPr lang="en-US" sz="2000" spc="275" dirty="0">
                <a:solidFill>
                  <a:srgbClr val="FF0000"/>
                </a:solidFill>
              </a:rPr>
              <a:t>0</a:t>
            </a:r>
            <a:r>
              <a:rPr lang="en-US" sz="3200" spc="275" dirty="0">
                <a:solidFill>
                  <a:srgbClr val="FF0000"/>
                </a:solidFill>
              </a:rPr>
              <a:t> should be explicitly dependent on all the hi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2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65976" y="0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CB427D1-DAB6-534A-BED9-BEA611561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69" y="1221068"/>
            <a:ext cx="10227755" cy="524367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572FC86C-8A1C-A640-8129-4A67DC30EE0B}"/>
              </a:ext>
            </a:extLst>
          </p:cNvPr>
          <p:cNvSpPr txBox="1">
            <a:spLocks/>
          </p:cNvSpPr>
          <p:nvPr/>
        </p:nvSpPr>
        <p:spPr>
          <a:xfrm>
            <a:off x="687514" y="1038640"/>
            <a:ext cx="9860279" cy="101053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spc="275" dirty="0">
                <a:solidFill>
                  <a:srgbClr val="FF0000"/>
                </a:solidFill>
              </a:rPr>
              <a:t>Key idea</a:t>
            </a:r>
            <a:r>
              <a:rPr lang="en-US" sz="3200" spc="275" dirty="0">
                <a:solidFill>
                  <a:srgbClr val="FF0000"/>
                </a:solidFill>
              </a:rPr>
              <a:t>: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275" dirty="0">
                <a:solidFill>
                  <a:srgbClr val="FF0000"/>
                </a:solidFill>
              </a:rPr>
              <a:t>S</a:t>
            </a:r>
            <a:r>
              <a:rPr lang="en-US" sz="2000" spc="275" dirty="0">
                <a:solidFill>
                  <a:srgbClr val="FF0000"/>
                </a:solidFill>
              </a:rPr>
              <a:t>0</a:t>
            </a:r>
            <a:r>
              <a:rPr lang="en-US" sz="3200" spc="275" dirty="0">
                <a:solidFill>
                  <a:srgbClr val="FF0000"/>
                </a:solidFill>
              </a:rPr>
              <a:t> should be explicitly dependent on all the hi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9180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72FC539-7AB2-FF43-827B-3DDBA5C9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61" y="1487169"/>
            <a:ext cx="9690919" cy="49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1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5766" y="2068512"/>
            <a:ext cx="1879632" cy="330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1671" y="131726"/>
            <a:ext cx="82959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RNN </a:t>
            </a:r>
            <a:r>
              <a:rPr spc="260" dirty="0"/>
              <a:t>for </a:t>
            </a:r>
            <a:r>
              <a:rPr spc="295" dirty="0"/>
              <a:t>Text</a:t>
            </a:r>
            <a:r>
              <a:rPr spc="200" dirty="0"/>
              <a:t> </a:t>
            </a:r>
            <a:r>
              <a:rPr spc="250" dirty="0"/>
              <a:t>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6588" y="1552911"/>
            <a:ext cx="303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4472C4"/>
                </a:solidFill>
                <a:latin typeface="Arial"/>
                <a:cs typeface="Arial"/>
              </a:rPr>
              <a:t>predict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420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7902" y="1840250"/>
            <a:ext cx="666369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800" spc="-40" dirty="0">
                <a:latin typeface="Arial"/>
                <a:cs typeface="Arial"/>
              </a:rPr>
              <a:t>Input </a:t>
            </a:r>
            <a:r>
              <a:rPr sz="2800" spc="-30" dirty="0">
                <a:latin typeface="Arial"/>
                <a:cs typeface="Arial"/>
              </a:rPr>
              <a:t>text: </a:t>
            </a:r>
            <a:r>
              <a:rPr sz="2800" spc="50" dirty="0">
                <a:latin typeface="Arial"/>
                <a:cs typeface="Arial"/>
              </a:rPr>
              <a:t>“</a:t>
            </a:r>
            <a:r>
              <a:rPr sz="2800" spc="50" dirty="0">
                <a:solidFill>
                  <a:srgbClr val="FF0000"/>
                </a:solidFill>
                <a:latin typeface="Courier New"/>
                <a:cs typeface="Courier New"/>
              </a:rPr>
              <a:t>the </a:t>
            </a:r>
            <a:r>
              <a:rPr sz="2800" spc="-10" dirty="0">
                <a:solidFill>
                  <a:srgbClr val="FF0000"/>
                </a:solidFill>
                <a:latin typeface="Courier New"/>
                <a:cs typeface="Courier New"/>
              </a:rPr>
              <a:t>cat sat </a:t>
            </a:r>
            <a:r>
              <a:rPr sz="2800" spc="-5" dirty="0">
                <a:solidFill>
                  <a:srgbClr val="FF0000"/>
                </a:solidFill>
                <a:latin typeface="Courier New"/>
                <a:cs typeface="Courier New"/>
              </a:rPr>
              <a:t>on </a:t>
            </a:r>
            <a:r>
              <a:rPr sz="2800" spc="-10" dirty="0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r>
              <a:rPr sz="2800" spc="-3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800" spc="70" dirty="0">
                <a:solidFill>
                  <a:srgbClr val="FF0000"/>
                </a:solidFill>
                <a:latin typeface="Courier New"/>
                <a:cs typeface="Courier New"/>
              </a:rPr>
              <a:t>ma</a:t>
            </a:r>
            <a:r>
              <a:rPr sz="2800" spc="70" dirty="0">
                <a:latin typeface="Arial"/>
                <a:cs typeface="Arial"/>
              </a:rPr>
              <a:t>”</a:t>
            </a:r>
            <a:endParaRPr sz="2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40"/>
              </a:spcBef>
              <a:buChar char="•"/>
              <a:tabLst>
                <a:tab pos="297815" algn="l"/>
                <a:tab pos="298450" algn="l"/>
              </a:tabLst>
            </a:pPr>
            <a:r>
              <a:rPr sz="2800" spc="-105" dirty="0">
                <a:latin typeface="Arial"/>
                <a:cs typeface="Arial"/>
              </a:rPr>
              <a:t>Question: </a:t>
            </a:r>
            <a:r>
              <a:rPr sz="2800" spc="-50" dirty="0">
                <a:latin typeface="Arial"/>
                <a:cs typeface="Arial"/>
              </a:rPr>
              <a:t>what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39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5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r>
              <a:rPr sz="2800" spc="-15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9162" y="1164426"/>
            <a:ext cx="6729730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240" dirty="0">
                <a:latin typeface="Arial"/>
                <a:cs typeface="Arial"/>
              </a:rPr>
              <a:t>Example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20302" y="5522207"/>
            <a:ext cx="147955" cy="282575"/>
          </a:xfrm>
          <a:custGeom>
            <a:avLst/>
            <a:gdLst/>
            <a:ahLst/>
            <a:cxnLst/>
            <a:rect l="l" t="t" r="r" b="b"/>
            <a:pathLst>
              <a:path w="147954" h="282575">
                <a:moveTo>
                  <a:pt x="0" y="282094"/>
                </a:moveTo>
                <a:lnTo>
                  <a:pt x="147386" y="282094"/>
                </a:lnTo>
                <a:lnTo>
                  <a:pt x="147386" y="0"/>
                </a:lnTo>
                <a:lnTo>
                  <a:pt x="0" y="0"/>
                </a:lnTo>
                <a:lnTo>
                  <a:pt x="0" y="282094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4536" y="4792016"/>
            <a:ext cx="147955" cy="1012825"/>
          </a:xfrm>
          <a:custGeom>
            <a:avLst/>
            <a:gdLst/>
            <a:ahLst/>
            <a:cxnLst/>
            <a:rect l="l" t="t" r="r" b="b"/>
            <a:pathLst>
              <a:path w="147954" h="1012825">
                <a:moveTo>
                  <a:pt x="0" y="1012285"/>
                </a:moveTo>
                <a:lnTo>
                  <a:pt x="147386" y="1012285"/>
                </a:lnTo>
                <a:lnTo>
                  <a:pt x="147386" y="0"/>
                </a:lnTo>
                <a:lnTo>
                  <a:pt x="0" y="0"/>
                </a:lnTo>
                <a:lnTo>
                  <a:pt x="0" y="1012285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88768" y="5520325"/>
            <a:ext cx="147955" cy="284480"/>
          </a:xfrm>
          <a:custGeom>
            <a:avLst/>
            <a:gdLst/>
            <a:ahLst/>
            <a:cxnLst/>
            <a:rect l="l" t="t" r="r" b="b"/>
            <a:pathLst>
              <a:path w="147954" h="284479">
                <a:moveTo>
                  <a:pt x="0" y="283975"/>
                </a:moveTo>
                <a:lnTo>
                  <a:pt x="147386" y="283975"/>
                </a:lnTo>
                <a:lnTo>
                  <a:pt x="147386" y="0"/>
                </a:lnTo>
                <a:lnTo>
                  <a:pt x="0" y="0"/>
                </a:lnTo>
                <a:lnTo>
                  <a:pt x="0" y="283975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3002" y="5797810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386" y="0"/>
                </a:lnTo>
              </a:path>
            </a:pathLst>
          </a:custGeom>
          <a:ln w="12982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57235" y="5781086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386" y="0"/>
                </a:lnTo>
              </a:path>
            </a:pathLst>
          </a:custGeom>
          <a:ln w="46429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41467" y="5474574"/>
            <a:ext cx="147955" cy="330200"/>
          </a:xfrm>
          <a:custGeom>
            <a:avLst/>
            <a:gdLst/>
            <a:ahLst/>
            <a:cxnLst/>
            <a:rect l="l" t="t" r="r" b="b"/>
            <a:pathLst>
              <a:path w="147954" h="330200">
                <a:moveTo>
                  <a:pt x="0" y="329726"/>
                </a:moveTo>
                <a:lnTo>
                  <a:pt x="147386" y="329726"/>
                </a:lnTo>
                <a:lnTo>
                  <a:pt x="147386" y="0"/>
                </a:lnTo>
                <a:lnTo>
                  <a:pt x="0" y="0"/>
                </a:lnTo>
                <a:lnTo>
                  <a:pt x="0" y="329726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25701" y="5152209"/>
            <a:ext cx="147955" cy="652145"/>
          </a:xfrm>
          <a:custGeom>
            <a:avLst/>
            <a:gdLst/>
            <a:ahLst/>
            <a:cxnLst/>
            <a:rect l="l" t="t" r="r" b="b"/>
            <a:pathLst>
              <a:path w="147954" h="652145">
                <a:moveTo>
                  <a:pt x="0" y="652092"/>
                </a:moveTo>
                <a:lnTo>
                  <a:pt x="147386" y="652092"/>
                </a:lnTo>
                <a:lnTo>
                  <a:pt x="147386" y="0"/>
                </a:lnTo>
                <a:lnTo>
                  <a:pt x="0" y="0"/>
                </a:lnTo>
                <a:lnTo>
                  <a:pt x="0" y="652092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9934" y="5452700"/>
            <a:ext cx="147955" cy="351790"/>
          </a:xfrm>
          <a:custGeom>
            <a:avLst/>
            <a:gdLst/>
            <a:ahLst/>
            <a:cxnLst/>
            <a:rect l="l" t="t" r="r" b="b"/>
            <a:pathLst>
              <a:path w="147954" h="351789">
                <a:moveTo>
                  <a:pt x="0" y="351601"/>
                </a:moveTo>
                <a:lnTo>
                  <a:pt x="147386" y="351601"/>
                </a:lnTo>
                <a:lnTo>
                  <a:pt x="147386" y="0"/>
                </a:lnTo>
                <a:lnTo>
                  <a:pt x="0" y="0"/>
                </a:lnTo>
                <a:lnTo>
                  <a:pt x="0" y="351601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94167" y="5798645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386" y="0"/>
                </a:lnTo>
              </a:path>
            </a:pathLst>
          </a:custGeom>
          <a:ln w="11312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78400" y="578282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386" y="0"/>
                </a:lnTo>
              </a:path>
            </a:pathLst>
          </a:custGeom>
          <a:ln w="42946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62634" y="5170947"/>
            <a:ext cx="147955" cy="633730"/>
          </a:xfrm>
          <a:custGeom>
            <a:avLst/>
            <a:gdLst/>
            <a:ahLst/>
            <a:cxnLst/>
            <a:rect l="l" t="t" r="r" b="b"/>
            <a:pathLst>
              <a:path w="147954" h="633729">
                <a:moveTo>
                  <a:pt x="0" y="633354"/>
                </a:moveTo>
                <a:lnTo>
                  <a:pt x="147386" y="633354"/>
                </a:lnTo>
                <a:lnTo>
                  <a:pt x="147386" y="0"/>
                </a:lnTo>
                <a:lnTo>
                  <a:pt x="0" y="0"/>
                </a:lnTo>
                <a:lnTo>
                  <a:pt x="0" y="633354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46866" y="5666890"/>
            <a:ext cx="147955" cy="137795"/>
          </a:xfrm>
          <a:custGeom>
            <a:avLst/>
            <a:gdLst/>
            <a:ahLst/>
            <a:cxnLst/>
            <a:rect l="l" t="t" r="r" b="b"/>
            <a:pathLst>
              <a:path w="147954" h="137795">
                <a:moveTo>
                  <a:pt x="0" y="137410"/>
                </a:moveTo>
                <a:lnTo>
                  <a:pt x="147386" y="137410"/>
                </a:lnTo>
                <a:lnTo>
                  <a:pt x="147386" y="0"/>
                </a:lnTo>
                <a:lnTo>
                  <a:pt x="0" y="0"/>
                </a:lnTo>
                <a:lnTo>
                  <a:pt x="0" y="13741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31099" y="4906664"/>
            <a:ext cx="147955" cy="897890"/>
          </a:xfrm>
          <a:custGeom>
            <a:avLst/>
            <a:gdLst/>
            <a:ahLst/>
            <a:cxnLst/>
            <a:rect l="l" t="t" r="r" b="b"/>
            <a:pathLst>
              <a:path w="147954" h="897889">
                <a:moveTo>
                  <a:pt x="0" y="897637"/>
                </a:moveTo>
                <a:lnTo>
                  <a:pt x="147386" y="897637"/>
                </a:lnTo>
                <a:lnTo>
                  <a:pt x="147386" y="0"/>
                </a:lnTo>
                <a:lnTo>
                  <a:pt x="0" y="0"/>
                </a:lnTo>
                <a:lnTo>
                  <a:pt x="0" y="897637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5333" y="5505840"/>
            <a:ext cx="147955" cy="299085"/>
          </a:xfrm>
          <a:custGeom>
            <a:avLst/>
            <a:gdLst/>
            <a:ahLst/>
            <a:cxnLst/>
            <a:rect l="l" t="t" r="r" b="b"/>
            <a:pathLst>
              <a:path w="147954" h="299085">
                <a:moveTo>
                  <a:pt x="0" y="298461"/>
                </a:moveTo>
                <a:lnTo>
                  <a:pt x="147386" y="298461"/>
                </a:lnTo>
                <a:lnTo>
                  <a:pt x="147386" y="0"/>
                </a:lnTo>
                <a:lnTo>
                  <a:pt x="0" y="0"/>
                </a:lnTo>
                <a:lnTo>
                  <a:pt x="0" y="298461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9565" y="5452137"/>
            <a:ext cx="147955" cy="352425"/>
          </a:xfrm>
          <a:custGeom>
            <a:avLst/>
            <a:gdLst/>
            <a:ahLst/>
            <a:cxnLst/>
            <a:rect l="l" t="t" r="r" b="b"/>
            <a:pathLst>
              <a:path w="147954" h="352425">
                <a:moveTo>
                  <a:pt x="0" y="352163"/>
                </a:moveTo>
                <a:lnTo>
                  <a:pt x="147386" y="352163"/>
                </a:lnTo>
                <a:lnTo>
                  <a:pt x="147386" y="0"/>
                </a:lnTo>
                <a:lnTo>
                  <a:pt x="0" y="0"/>
                </a:lnTo>
                <a:lnTo>
                  <a:pt x="0" y="352163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83799" y="5163481"/>
            <a:ext cx="147955" cy="641350"/>
          </a:xfrm>
          <a:custGeom>
            <a:avLst/>
            <a:gdLst/>
            <a:ahLst/>
            <a:cxnLst/>
            <a:rect l="l" t="t" r="r" b="b"/>
            <a:pathLst>
              <a:path w="147954" h="641350">
                <a:moveTo>
                  <a:pt x="0" y="640820"/>
                </a:moveTo>
                <a:lnTo>
                  <a:pt x="147386" y="640820"/>
                </a:lnTo>
                <a:lnTo>
                  <a:pt x="147386" y="0"/>
                </a:lnTo>
                <a:lnTo>
                  <a:pt x="0" y="0"/>
                </a:lnTo>
                <a:lnTo>
                  <a:pt x="0" y="64082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68032" y="5355900"/>
            <a:ext cx="147955" cy="448945"/>
          </a:xfrm>
          <a:custGeom>
            <a:avLst/>
            <a:gdLst/>
            <a:ahLst/>
            <a:cxnLst/>
            <a:rect l="l" t="t" r="r" b="b"/>
            <a:pathLst>
              <a:path w="147954" h="448945">
                <a:moveTo>
                  <a:pt x="0" y="448400"/>
                </a:moveTo>
                <a:lnTo>
                  <a:pt x="147386" y="448400"/>
                </a:lnTo>
                <a:lnTo>
                  <a:pt x="147386" y="0"/>
                </a:lnTo>
                <a:lnTo>
                  <a:pt x="0" y="0"/>
                </a:lnTo>
                <a:lnTo>
                  <a:pt x="0" y="44840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52265" y="5128952"/>
            <a:ext cx="147955" cy="675640"/>
          </a:xfrm>
          <a:custGeom>
            <a:avLst/>
            <a:gdLst/>
            <a:ahLst/>
            <a:cxnLst/>
            <a:rect l="l" t="t" r="r" b="b"/>
            <a:pathLst>
              <a:path w="147954" h="675639">
                <a:moveTo>
                  <a:pt x="0" y="675349"/>
                </a:moveTo>
                <a:lnTo>
                  <a:pt x="147386" y="675349"/>
                </a:lnTo>
                <a:lnTo>
                  <a:pt x="147386" y="0"/>
                </a:lnTo>
                <a:lnTo>
                  <a:pt x="0" y="0"/>
                </a:lnTo>
                <a:lnTo>
                  <a:pt x="0" y="675349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6498" y="5456542"/>
            <a:ext cx="147955" cy="347980"/>
          </a:xfrm>
          <a:custGeom>
            <a:avLst/>
            <a:gdLst/>
            <a:ahLst/>
            <a:cxnLst/>
            <a:rect l="l" t="t" r="r" b="b"/>
            <a:pathLst>
              <a:path w="147954" h="347979">
                <a:moveTo>
                  <a:pt x="0" y="347759"/>
                </a:moveTo>
                <a:lnTo>
                  <a:pt x="147386" y="347759"/>
                </a:lnTo>
                <a:lnTo>
                  <a:pt x="147386" y="0"/>
                </a:lnTo>
                <a:lnTo>
                  <a:pt x="0" y="0"/>
                </a:lnTo>
                <a:lnTo>
                  <a:pt x="0" y="347759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20730" y="3626341"/>
            <a:ext cx="147955" cy="2178050"/>
          </a:xfrm>
          <a:custGeom>
            <a:avLst/>
            <a:gdLst/>
            <a:ahLst/>
            <a:cxnLst/>
            <a:rect l="l" t="t" r="r" b="b"/>
            <a:pathLst>
              <a:path w="147954" h="2178050">
                <a:moveTo>
                  <a:pt x="0" y="2177959"/>
                </a:moveTo>
                <a:lnTo>
                  <a:pt x="147386" y="2177959"/>
                </a:lnTo>
                <a:lnTo>
                  <a:pt x="147386" y="0"/>
                </a:lnTo>
                <a:lnTo>
                  <a:pt x="0" y="0"/>
                </a:lnTo>
                <a:lnTo>
                  <a:pt x="0" y="2177959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304964" y="5246750"/>
            <a:ext cx="147955" cy="558165"/>
          </a:xfrm>
          <a:custGeom>
            <a:avLst/>
            <a:gdLst/>
            <a:ahLst/>
            <a:cxnLst/>
            <a:rect l="l" t="t" r="r" b="b"/>
            <a:pathLst>
              <a:path w="147954" h="558164">
                <a:moveTo>
                  <a:pt x="0" y="557551"/>
                </a:moveTo>
                <a:lnTo>
                  <a:pt x="147386" y="557551"/>
                </a:lnTo>
                <a:lnTo>
                  <a:pt x="147386" y="0"/>
                </a:lnTo>
                <a:lnTo>
                  <a:pt x="0" y="0"/>
                </a:lnTo>
                <a:lnTo>
                  <a:pt x="0" y="557551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89197" y="5625346"/>
            <a:ext cx="147955" cy="179070"/>
          </a:xfrm>
          <a:custGeom>
            <a:avLst/>
            <a:gdLst/>
            <a:ahLst/>
            <a:cxnLst/>
            <a:rect l="l" t="t" r="r" b="b"/>
            <a:pathLst>
              <a:path w="147954" h="179070">
                <a:moveTo>
                  <a:pt x="0" y="178955"/>
                </a:moveTo>
                <a:lnTo>
                  <a:pt x="147386" y="178955"/>
                </a:lnTo>
                <a:lnTo>
                  <a:pt x="147386" y="0"/>
                </a:lnTo>
                <a:lnTo>
                  <a:pt x="0" y="0"/>
                </a:lnTo>
                <a:lnTo>
                  <a:pt x="0" y="178955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73431" y="5515902"/>
            <a:ext cx="147955" cy="288925"/>
          </a:xfrm>
          <a:custGeom>
            <a:avLst/>
            <a:gdLst/>
            <a:ahLst/>
            <a:cxnLst/>
            <a:rect l="l" t="t" r="r" b="b"/>
            <a:pathLst>
              <a:path w="147954" h="288925">
                <a:moveTo>
                  <a:pt x="0" y="288398"/>
                </a:moveTo>
                <a:lnTo>
                  <a:pt x="147386" y="288398"/>
                </a:lnTo>
                <a:lnTo>
                  <a:pt x="147386" y="0"/>
                </a:lnTo>
                <a:lnTo>
                  <a:pt x="0" y="0"/>
                </a:lnTo>
                <a:lnTo>
                  <a:pt x="0" y="288398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57663" y="5658599"/>
            <a:ext cx="147955" cy="146050"/>
          </a:xfrm>
          <a:custGeom>
            <a:avLst/>
            <a:gdLst/>
            <a:ahLst/>
            <a:cxnLst/>
            <a:rect l="l" t="t" r="r" b="b"/>
            <a:pathLst>
              <a:path w="147954" h="146050">
                <a:moveTo>
                  <a:pt x="0" y="145701"/>
                </a:moveTo>
                <a:lnTo>
                  <a:pt x="147386" y="145701"/>
                </a:lnTo>
                <a:lnTo>
                  <a:pt x="147386" y="0"/>
                </a:lnTo>
                <a:lnTo>
                  <a:pt x="0" y="0"/>
                </a:lnTo>
                <a:lnTo>
                  <a:pt x="0" y="145701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41896" y="5558804"/>
            <a:ext cx="147955" cy="245745"/>
          </a:xfrm>
          <a:custGeom>
            <a:avLst/>
            <a:gdLst/>
            <a:ahLst/>
            <a:cxnLst/>
            <a:rect l="l" t="t" r="r" b="b"/>
            <a:pathLst>
              <a:path w="147954" h="245745">
                <a:moveTo>
                  <a:pt x="0" y="245497"/>
                </a:moveTo>
                <a:lnTo>
                  <a:pt x="147386" y="245497"/>
                </a:lnTo>
                <a:lnTo>
                  <a:pt x="147386" y="0"/>
                </a:lnTo>
                <a:lnTo>
                  <a:pt x="0" y="0"/>
                </a:lnTo>
                <a:lnTo>
                  <a:pt x="0" y="245497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26130" y="5119464"/>
            <a:ext cx="147955" cy="685165"/>
          </a:xfrm>
          <a:custGeom>
            <a:avLst/>
            <a:gdLst/>
            <a:ahLst/>
            <a:cxnLst/>
            <a:rect l="l" t="t" r="r" b="b"/>
            <a:pathLst>
              <a:path w="147954" h="685164">
                <a:moveTo>
                  <a:pt x="0" y="684836"/>
                </a:moveTo>
                <a:lnTo>
                  <a:pt x="147386" y="684836"/>
                </a:lnTo>
                <a:lnTo>
                  <a:pt x="147386" y="0"/>
                </a:lnTo>
                <a:lnTo>
                  <a:pt x="0" y="0"/>
                </a:lnTo>
                <a:lnTo>
                  <a:pt x="0" y="684836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10363" y="5638107"/>
            <a:ext cx="147955" cy="166370"/>
          </a:xfrm>
          <a:custGeom>
            <a:avLst/>
            <a:gdLst/>
            <a:ahLst/>
            <a:cxnLst/>
            <a:rect l="l" t="t" r="r" b="b"/>
            <a:pathLst>
              <a:path w="147954" h="166370">
                <a:moveTo>
                  <a:pt x="0" y="166194"/>
                </a:moveTo>
                <a:lnTo>
                  <a:pt x="147386" y="166194"/>
                </a:lnTo>
                <a:lnTo>
                  <a:pt x="147386" y="0"/>
                </a:lnTo>
                <a:lnTo>
                  <a:pt x="0" y="0"/>
                </a:lnTo>
                <a:lnTo>
                  <a:pt x="0" y="166194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94596" y="5616282"/>
            <a:ext cx="147955" cy="188595"/>
          </a:xfrm>
          <a:custGeom>
            <a:avLst/>
            <a:gdLst/>
            <a:ahLst/>
            <a:cxnLst/>
            <a:rect l="l" t="t" r="r" b="b"/>
            <a:pathLst>
              <a:path w="147954" h="188595">
                <a:moveTo>
                  <a:pt x="0" y="188019"/>
                </a:moveTo>
                <a:lnTo>
                  <a:pt x="147386" y="188019"/>
                </a:lnTo>
                <a:lnTo>
                  <a:pt x="147386" y="0"/>
                </a:lnTo>
                <a:lnTo>
                  <a:pt x="0" y="0"/>
                </a:lnTo>
                <a:lnTo>
                  <a:pt x="0" y="188019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3995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3995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48375" y="5900207"/>
            <a:ext cx="85516" cy="106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78228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78228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36309" y="5863187"/>
            <a:ext cx="90515" cy="143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62462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62462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21765" y="5900207"/>
            <a:ext cx="80149" cy="106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46694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46694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98111" y="5863187"/>
            <a:ext cx="90514" cy="143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30928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30928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84184" y="5900207"/>
            <a:ext cx="93846" cy="106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15161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15161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86815" y="5863187"/>
            <a:ext cx="64415" cy="1406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99394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99394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750810" y="5900207"/>
            <a:ext cx="90515" cy="1419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83627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83627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941839" y="5863187"/>
            <a:ext cx="84776" cy="1406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67860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67860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67888" y="5902614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251"/>
                </a:lnTo>
              </a:path>
            </a:pathLst>
          </a:custGeom>
          <a:ln w="1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59559" y="5863187"/>
            <a:ext cx="17145" cy="21590"/>
          </a:xfrm>
          <a:custGeom>
            <a:avLst/>
            <a:gdLst/>
            <a:ahLst/>
            <a:cxnLst/>
            <a:rect l="l" t="t" r="r" b="b"/>
            <a:pathLst>
              <a:path w="17145" h="21589">
                <a:moveTo>
                  <a:pt x="16659" y="0"/>
                </a:moveTo>
                <a:lnTo>
                  <a:pt x="0" y="0"/>
                </a:lnTo>
                <a:lnTo>
                  <a:pt x="0" y="21101"/>
                </a:lnTo>
                <a:lnTo>
                  <a:pt x="16659" y="21101"/>
                </a:lnTo>
                <a:lnTo>
                  <a:pt x="166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52093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52093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23245" y="5863187"/>
            <a:ext cx="37465" cy="179070"/>
          </a:xfrm>
          <a:custGeom>
            <a:avLst/>
            <a:gdLst/>
            <a:ahLst/>
            <a:cxnLst/>
            <a:rect l="l" t="t" r="r" b="b"/>
            <a:pathLst>
              <a:path w="37465" h="179070">
                <a:moveTo>
                  <a:pt x="37205" y="39426"/>
                </a:moveTo>
                <a:lnTo>
                  <a:pt x="20547" y="39426"/>
                </a:lnTo>
                <a:lnTo>
                  <a:pt x="20547" y="151413"/>
                </a:lnTo>
                <a:lnTo>
                  <a:pt x="19250" y="157522"/>
                </a:lnTo>
                <a:lnTo>
                  <a:pt x="14808" y="163445"/>
                </a:lnTo>
                <a:lnTo>
                  <a:pt x="10551" y="164926"/>
                </a:lnTo>
                <a:lnTo>
                  <a:pt x="0" y="164926"/>
                </a:lnTo>
                <a:lnTo>
                  <a:pt x="0" y="178994"/>
                </a:lnTo>
                <a:lnTo>
                  <a:pt x="16845" y="178994"/>
                </a:lnTo>
                <a:lnTo>
                  <a:pt x="24804" y="176032"/>
                </a:lnTo>
                <a:lnTo>
                  <a:pt x="37205" y="142343"/>
                </a:lnTo>
                <a:lnTo>
                  <a:pt x="37205" y="39426"/>
                </a:lnTo>
                <a:close/>
              </a:path>
              <a:path w="37465" h="179070">
                <a:moveTo>
                  <a:pt x="37205" y="0"/>
                </a:moveTo>
                <a:lnTo>
                  <a:pt x="20547" y="0"/>
                </a:lnTo>
                <a:lnTo>
                  <a:pt x="20547" y="21101"/>
                </a:lnTo>
                <a:lnTo>
                  <a:pt x="37205" y="21101"/>
                </a:lnTo>
                <a:lnTo>
                  <a:pt x="37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536326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36326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99598" y="5863187"/>
            <a:ext cx="89775" cy="1406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20558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20558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20587" y="5863187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0"/>
                </a:moveTo>
                <a:lnTo>
                  <a:pt x="0" y="140677"/>
                </a:lnTo>
              </a:path>
            </a:pathLst>
          </a:custGeom>
          <a:ln w="1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904792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04792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31452" y="5900207"/>
            <a:ext cx="147712" cy="1036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089026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89026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47236" y="5900207"/>
            <a:ext cx="84777" cy="1036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73258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73258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226777" y="5900207"/>
            <a:ext cx="92922" cy="106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457492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457492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415572" y="5900207"/>
            <a:ext cx="90514" cy="1419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41725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41725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593141" y="5900207"/>
            <a:ext cx="90515" cy="1419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825958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25958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4743" y="5900207"/>
            <a:ext cx="59690" cy="104139"/>
          </a:xfrm>
          <a:custGeom>
            <a:avLst/>
            <a:gdLst/>
            <a:ahLst/>
            <a:cxnLst/>
            <a:rect l="l" t="t" r="r" b="b"/>
            <a:pathLst>
              <a:path w="59690" h="104139">
                <a:moveTo>
                  <a:pt x="16659" y="2406"/>
                </a:moveTo>
                <a:lnTo>
                  <a:pt x="0" y="2406"/>
                </a:lnTo>
                <a:lnTo>
                  <a:pt x="0" y="103657"/>
                </a:lnTo>
                <a:lnTo>
                  <a:pt x="16659" y="103657"/>
                </a:lnTo>
                <a:lnTo>
                  <a:pt x="16659" y="50347"/>
                </a:lnTo>
                <a:lnTo>
                  <a:pt x="17116" y="42258"/>
                </a:lnTo>
                <a:lnTo>
                  <a:pt x="18510" y="35192"/>
                </a:lnTo>
                <a:lnTo>
                  <a:pt x="20875" y="29133"/>
                </a:lnTo>
                <a:lnTo>
                  <a:pt x="24248" y="24063"/>
                </a:lnTo>
                <a:lnTo>
                  <a:pt x="29095" y="18140"/>
                </a:lnTo>
                <a:lnTo>
                  <a:pt x="16659" y="18140"/>
                </a:lnTo>
                <a:lnTo>
                  <a:pt x="16659" y="2406"/>
                </a:lnTo>
                <a:close/>
              </a:path>
              <a:path w="59690" h="104139">
                <a:moveTo>
                  <a:pt x="51828" y="0"/>
                </a:moveTo>
                <a:lnTo>
                  <a:pt x="42574" y="0"/>
                </a:lnTo>
                <a:lnTo>
                  <a:pt x="35725" y="1480"/>
                </a:lnTo>
                <a:lnTo>
                  <a:pt x="24618" y="7404"/>
                </a:lnTo>
                <a:lnTo>
                  <a:pt x="19991" y="12031"/>
                </a:lnTo>
                <a:lnTo>
                  <a:pt x="16659" y="18140"/>
                </a:lnTo>
                <a:lnTo>
                  <a:pt x="29095" y="18140"/>
                </a:lnTo>
                <a:lnTo>
                  <a:pt x="29246" y="17955"/>
                </a:lnTo>
                <a:lnTo>
                  <a:pt x="36465" y="14808"/>
                </a:lnTo>
                <a:lnTo>
                  <a:pt x="59232" y="14808"/>
                </a:lnTo>
                <a:lnTo>
                  <a:pt x="59232" y="925"/>
                </a:lnTo>
                <a:lnTo>
                  <a:pt x="57382" y="555"/>
                </a:lnTo>
                <a:lnTo>
                  <a:pt x="54604" y="185"/>
                </a:lnTo>
                <a:lnTo>
                  <a:pt x="53124" y="185"/>
                </a:lnTo>
                <a:lnTo>
                  <a:pt x="51828" y="0"/>
                </a:lnTo>
                <a:close/>
              </a:path>
              <a:path w="59690" h="104139">
                <a:moveTo>
                  <a:pt x="59232" y="14808"/>
                </a:moveTo>
                <a:lnTo>
                  <a:pt x="48497" y="14808"/>
                </a:lnTo>
                <a:lnTo>
                  <a:pt x="50902" y="15178"/>
                </a:lnTo>
                <a:lnTo>
                  <a:pt x="53124" y="15548"/>
                </a:lnTo>
                <a:lnTo>
                  <a:pt x="55345" y="16103"/>
                </a:lnTo>
                <a:lnTo>
                  <a:pt x="57382" y="16844"/>
                </a:lnTo>
                <a:lnTo>
                  <a:pt x="59232" y="17955"/>
                </a:lnTo>
                <a:lnTo>
                  <a:pt x="59232" y="1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010191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010191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971939" y="5900207"/>
            <a:ext cx="77373" cy="1060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94424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94424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63137" y="5873923"/>
            <a:ext cx="63500" cy="130175"/>
          </a:xfrm>
          <a:custGeom>
            <a:avLst/>
            <a:gdLst/>
            <a:ahLst/>
            <a:cxnLst/>
            <a:rect l="l" t="t" r="r" b="b"/>
            <a:pathLst>
              <a:path w="63500" h="130175">
                <a:moveTo>
                  <a:pt x="28875" y="41648"/>
                </a:moveTo>
                <a:lnTo>
                  <a:pt x="12217" y="41648"/>
                </a:lnTo>
                <a:lnTo>
                  <a:pt x="12217" y="96623"/>
                </a:lnTo>
                <a:lnTo>
                  <a:pt x="37136" y="129490"/>
                </a:lnTo>
                <a:lnTo>
                  <a:pt x="46090" y="129941"/>
                </a:lnTo>
                <a:lnTo>
                  <a:pt x="63120" y="129941"/>
                </a:lnTo>
                <a:lnTo>
                  <a:pt x="63120" y="116059"/>
                </a:lnTo>
                <a:lnTo>
                  <a:pt x="39057" y="116059"/>
                </a:lnTo>
                <a:lnTo>
                  <a:pt x="34429" y="114948"/>
                </a:lnTo>
                <a:lnTo>
                  <a:pt x="32208" y="112542"/>
                </a:lnTo>
                <a:lnTo>
                  <a:pt x="29987" y="110321"/>
                </a:lnTo>
                <a:lnTo>
                  <a:pt x="28955" y="105334"/>
                </a:lnTo>
                <a:lnTo>
                  <a:pt x="28875" y="41648"/>
                </a:lnTo>
                <a:close/>
              </a:path>
              <a:path w="63500" h="130175">
                <a:moveTo>
                  <a:pt x="63120" y="28690"/>
                </a:moveTo>
                <a:lnTo>
                  <a:pt x="0" y="28690"/>
                </a:lnTo>
                <a:lnTo>
                  <a:pt x="0" y="41648"/>
                </a:lnTo>
                <a:lnTo>
                  <a:pt x="63120" y="41648"/>
                </a:lnTo>
                <a:lnTo>
                  <a:pt x="63120" y="28690"/>
                </a:lnTo>
                <a:close/>
              </a:path>
              <a:path w="63500" h="130175">
                <a:moveTo>
                  <a:pt x="28875" y="0"/>
                </a:moveTo>
                <a:lnTo>
                  <a:pt x="12217" y="0"/>
                </a:lnTo>
                <a:lnTo>
                  <a:pt x="12217" y="28690"/>
                </a:lnTo>
                <a:lnTo>
                  <a:pt x="28875" y="28690"/>
                </a:lnTo>
                <a:lnTo>
                  <a:pt x="28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378656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8656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335758" y="5902614"/>
            <a:ext cx="84776" cy="1036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562890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562890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513689" y="5902614"/>
            <a:ext cx="98474" cy="1012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747122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747122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679174" y="5902614"/>
            <a:ext cx="135865" cy="1012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931356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931356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81970" y="5902614"/>
            <a:ext cx="98103" cy="1012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115590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115590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066388" y="5902614"/>
            <a:ext cx="98474" cy="1395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299822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299822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259206" y="5902614"/>
            <a:ext cx="81260" cy="1012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484056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484056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468861" y="5980912"/>
            <a:ext cx="26670" cy="44450"/>
          </a:xfrm>
          <a:custGeom>
            <a:avLst/>
            <a:gdLst/>
            <a:ahLst/>
            <a:cxnLst/>
            <a:rect l="l" t="t" r="r" b="b"/>
            <a:pathLst>
              <a:path w="26670" h="44450">
                <a:moveTo>
                  <a:pt x="26469" y="0"/>
                </a:moveTo>
                <a:lnTo>
                  <a:pt x="7404" y="0"/>
                </a:lnTo>
                <a:lnTo>
                  <a:pt x="7404" y="15548"/>
                </a:lnTo>
                <a:lnTo>
                  <a:pt x="0" y="44239"/>
                </a:lnTo>
                <a:lnTo>
                  <a:pt x="11661" y="44239"/>
                </a:lnTo>
                <a:lnTo>
                  <a:pt x="26469" y="15548"/>
                </a:lnTo>
                <a:lnTo>
                  <a:pt x="26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668289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668289" y="5804301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48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658647" y="5980912"/>
            <a:ext cx="19685" cy="23495"/>
          </a:xfrm>
          <a:custGeom>
            <a:avLst/>
            <a:gdLst/>
            <a:ahLst/>
            <a:cxnLst/>
            <a:rect l="l" t="t" r="r" b="b"/>
            <a:pathLst>
              <a:path w="19684" h="23495">
                <a:moveTo>
                  <a:pt x="0" y="0"/>
                </a:moveTo>
                <a:lnTo>
                  <a:pt x="19065" y="0"/>
                </a:lnTo>
                <a:lnTo>
                  <a:pt x="19065" y="22952"/>
                </a:lnTo>
                <a:lnTo>
                  <a:pt x="0" y="2295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334770" y="58043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334770" y="580430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834873" y="5743399"/>
            <a:ext cx="84810" cy="1270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8795" y="5847393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4">
                <a:moveTo>
                  <a:pt x="0" y="0"/>
                </a:moveTo>
                <a:lnTo>
                  <a:pt x="17332" y="0"/>
                </a:lnTo>
                <a:lnTo>
                  <a:pt x="17332" y="20866"/>
                </a:lnTo>
                <a:lnTo>
                  <a:pt x="0" y="208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995407" y="5743399"/>
            <a:ext cx="84810" cy="1270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102430" y="5743399"/>
            <a:ext cx="84810" cy="1270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209453" y="5743399"/>
            <a:ext cx="84810" cy="1270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334770" y="5502053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34770" y="5502053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34873" y="5441151"/>
            <a:ext cx="84810" cy="1270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948795" y="5545145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4">
                <a:moveTo>
                  <a:pt x="0" y="0"/>
                </a:moveTo>
                <a:lnTo>
                  <a:pt x="17332" y="0"/>
                </a:lnTo>
                <a:lnTo>
                  <a:pt x="17332" y="20866"/>
                </a:lnTo>
                <a:lnTo>
                  <a:pt x="0" y="208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995407" y="5441151"/>
            <a:ext cx="84810" cy="1270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103607" y="5441151"/>
            <a:ext cx="77911" cy="1248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211304" y="5443338"/>
            <a:ext cx="79425" cy="1248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334770" y="5199805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334770" y="5199805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834873" y="5138902"/>
            <a:ext cx="84810" cy="1270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948795" y="5242896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4">
                <a:moveTo>
                  <a:pt x="0" y="0"/>
                </a:moveTo>
                <a:lnTo>
                  <a:pt x="17332" y="0"/>
                </a:lnTo>
                <a:lnTo>
                  <a:pt x="17332" y="20866"/>
                </a:lnTo>
                <a:lnTo>
                  <a:pt x="0" y="208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995407" y="5138902"/>
            <a:ext cx="84810" cy="1270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104281" y="5141090"/>
            <a:ext cx="79425" cy="1248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209453" y="5138902"/>
            <a:ext cx="84810" cy="1270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334770" y="489755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334770" y="489755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834873" y="4836655"/>
            <a:ext cx="84810" cy="1270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948795" y="4940649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4">
                <a:moveTo>
                  <a:pt x="0" y="0"/>
                </a:moveTo>
                <a:lnTo>
                  <a:pt x="17332" y="0"/>
                </a:lnTo>
                <a:lnTo>
                  <a:pt x="17332" y="20866"/>
                </a:lnTo>
                <a:lnTo>
                  <a:pt x="0" y="208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995407" y="4836655"/>
            <a:ext cx="84810" cy="1270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11304" y="4838842"/>
            <a:ext cx="79425" cy="1248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105123" y="4838842"/>
            <a:ext cx="78920" cy="1226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334770" y="459530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334770" y="459530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834873" y="4534406"/>
            <a:ext cx="84810" cy="1270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948795" y="4638400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4">
                <a:moveTo>
                  <a:pt x="0" y="0"/>
                </a:moveTo>
                <a:lnTo>
                  <a:pt x="17332" y="0"/>
                </a:lnTo>
                <a:lnTo>
                  <a:pt x="17332" y="20866"/>
                </a:lnTo>
                <a:lnTo>
                  <a:pt x="0" y="208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02812" y="4536594"/>
            <a:ext cx="73031" cy="1226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02430" y="4534406"/>
            <a:ext cx="84810" cy="1270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09453" y="4534406"/>
            <a:ext cx="84810" cy="1270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334770" y="429306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334770" y="4293061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834873" y="4232159"/>
            <a:ext cx="84810" cy="1270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948795" y="4336153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4">
                <a:moveTo>
                  <a:pt x="0" y="0"/>
                </a:moveTo>
                <a:lnTo>
                  <a:pt x="17332" y="0"/>
                </a:lnTo>
                <a:lnTo>
                  <a:pt x="17332" y="20866"/>
                </a:lnTo>
                <a:lnTo>
                  <a:pt x="0" y="208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002812" y="4234346"/>
            <a:ext cx="73031" cy="1226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103607" y="4232159"/>
            <a:ext cx="77911" cy="12486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211304" y="4234346"/>
            <a:ext cx="79425" cy="1248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34770" y="3990814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34770" y="3990814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834873" y="3929912"/>
            <a:ext cx="84810" cy="1270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948795" y="4033906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4">
                <a:moveTo>
                  <a:pt x="0" y="0"/>
                </a:moveTo>
                <a:lnTo>
                  <a:pt x="17332" y="0"/>
                </a:lnTo>
                <a:lnTo>
                  <a:pt x="17332" y="20866"/>
                </a:lnTo>
                <a:lnTo>
                  <a:pt x="0" y="208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002812" y="3932099"/>
            <a:ext cx="73031" cy="12267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104281" y="3932099"/>
            <a:ext cx="79425" cy="12486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209453" y="3929912"/>
            <a:ext cx="84810" cy="1270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34770" y="368856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34770" y="368856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448" y="0"/>
                </a:moveTo>
                <a:lnTo>
                  <a:pt x="0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834873" y="3627663"/>
            <a:ext cx="84810" cy="1270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948795" y="3731657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4">
                <a:moveTo>
                  <a:pt x="0" y="0"/>
                </a:moveTo>
                <a:lnTo>
                  <a:pt x="17332" y="0"/>
                </a:lnTo>
                <a:lnTo>
                  <a:pt x="17332" y="20866"/>
                </a:lnTo>
                <a:lnTo>
                  <a:pt x="0" y="208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002812" y="3629851"/>
            <a:ext cx="73031" cy="12267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105123" y="3629851"/>
            <a:ext cx="78920" cy="1226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211304" y="3629851"/>
            <a:ext cx="79425" cy="1248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64218" y="3517444"/>
            <a:ext cx="0" cy="2287270"/>
          </a:xfrm>
          <a:custGeom>
            <a:avLst/>
            <a:gdLst/>
            <a:ahLst/>
            <a:cxnLst/>
            <a:rect l="l" t="t" r="r" b="b"/>
            <a:pathLst>
              <a:path h="2287270">
                <a:moveTo>
                  <a:pt x="0" y="2286857"/>
                </a:moveTo>
                <a:lnTo>
                  <a:pt x="0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998065" y="3517444"/>
            <a:ext cx="0" cy="2287270"/>
          </a:xfrm>
          <a:custGeom>
            <a:avLst/>
            <a:gdLst/>
            <a:ahLst/>
            <a:cxnLst/>
            <a:rect l="l" t="t" r="r" b="b"/>
            <a:pathLst>
              <a:path h="2287270">
                <a:moveTo>
                  <a:pt x="0" y="2286857"/>
                </a:moveTo>
                <a:lnTo>
                  <a:pt x="0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64218" y="5804301"/>
            <a:ext cx="5634355" cy="0"/>
          </a:xfrm>
          <a:custGeom>
            <a:avLst/>
            <a:gdLst/>
            <a:ahLst/>
            <a:cxnLst/>
            <a:rect l="l" t="t" r="r" b="b"/>
            <a:pathLst>
              <a:path w="5634355">
                <a:moveTo>
                  <a:pt x="0" y="0"/>
                </a:moveTo>
                <a:lnTo>
                  <a:pt x="5633847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64218" y="3517444"/>
            <a:ext cx="5634355" cy="0"/>
          </a:xfrm>
          <a:custGeom>
            <a:avLst/>
            <a:gdLst/>
            <a:ahLst/>
            <a:cxnLst/>
            <a:rect l="l" t="t" r="r" b="b"/>
            <a:pathLst>
              <a:path w="5634355">
                <a:moveTo>
                  <a:pt x="0" y="0"/>
                </a:moveTo>
                <a:lnTo>
                  <a:pt x="5633847" y="0"/>
                </a:lnTo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4725591" y="2895003"/>
            <a:ext cx="6729730" cy="48577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0" rIns="0" bIns="0" rtlCol="0">
            <a:spAutoFit/>
          </a:bodyPr>
          <a:lstStyle/>
          <a:p>
            <a:pPr marL="430530" indent="-229235">
              <a:lnSpc>
                <a:spcPts val="3220"/>
              </a:lnSpc>
              <a:buChar char="•"/>
              <a:tabLst>
                <a:tab pos="431165" algn="l"/>
              </a:tabLst>
            </a:pPr>
            <a:r>
              <a:rPr sz="2800" spc="-315" dirty="0">
                <a:latin typeface="Arial"/>
                <a:cs typeface="Arial"/>
              </a:rPr>
              <a:t>RNN </a:t>
            </a:r>
            <a:r>
              <a:rPr sz="2800" spc="-50" dirty="0">
                <a:latin typeface="Arial"/>
                <a:cs typeface="Arial"/>
              </a:rPr>
              <a:t>outputs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35" dirty="0">
                <a:latin typeface="Arial"/>
                <a:cs typeface="Arial"/>
              </a:rPr>
              <a:t>distribution </a:t>
            </a:r>
            <a:r>
              <a:rPr sz="2800" spc="-100" dirty="0">
                <a:latin typeface="Arial"/>
                <a:cs typeface="Arial"/>
              </a:rPr>
              <a:t>over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chars.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66375" y="5213687"/>
            <a:ext cx="3103880" cy="1289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r>
              <a:rPr sz="2800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Arial"/>
                <a:cs typeface="Arial"/>
              </a:rPr>
              <a:t>(char-level)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Arial"/>
              <a:cs typeface="Arial"/>
            </a:endParaRPr>
          </a:p>
          <a:p>
            <a:pPr marL="735965">
              <a:lnSpc>
                <a:spcPct val="100000"/>
              </a:lnSpc>
            </a:pP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8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1718641" y="5729287"/>
            <a:ext cx="171450" cy="314325"/>
          </a:xfrm>
          <a:custGeom>
            <a:avLst/>
            <a:gdLst/>
            <a:ahLst/>
            <a:cxnLst/>
            <a:rect l="l" t="t" r="r" b="b"/>
            <a:pathLst>
              <a:path w="171450" h="314325">
                <a:moveTo>
                  <a:pt x="85725" y="0"/>
                </a:moveTo>
                <a:lnTo>
                  <a:pt x="0" y="171449"/>
                </a:lnTo>
                <a:lnTo>
                  <a:pt x="57150" y="171449"/>
                </a:lnTo>
                <a:lnTo>
                  <a:pt x="57150" y="314324"/>
                </a:lnTo>
                <a:lnTo>
                  <a:pt x="114300" y="314325"/>
                </a:lnTo>
                <a:lnTo>
                  <a:pt x="114300" y="171450"/>
                </a:lnTo>
                <a:lnTo>
                  <a:pt x="171449" y="171450"/>
                </a:lnTo>
                <a:lnTo>
                  <a:pt x="85725" y="0"/>
                </a:lnTo>
                <a:close/>
              </a:path>
              <a:path w="171450" h="314325">
                <a:moveTo>
                  <a:pt x="171449" y="171450"/>
                </a:moveTo>
                <a:lnTo>
                  <a:pt x="114300" y="171450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2564096" y="2498278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latin typeface="Arial Unicode MS"/>
                <a:cs typeface="Arial Unicode MS"/>
              </a:rPr>
              <a:t>S</a:t>
            </a:r>
            <a:r>
              <a:rPr sz="2400" spc="-215" dirty="0">
                <a:latin typeface="Arial Unicode MS"/>
                <a:cs typeface="Arial Unicode MS"/>
              </a:rPr>
              <a:t>o</a:t>
            </a:r>
            <a:r>
              <a:rPr sz="2400" spc="95" dirty="0">
                <a:latin typeface="Arial Unicode MS"/>
                <a:cs typeface="Arial Unicode MS"/>
              </a:rPr>
              <a:t>f</a:t>
            </a:r>
            <a:r>
              <a:rPr sz="2400" spc="100" dirty="0">
                <a:latin typeface="Arial Unicode MS"/>
                <a:cs typeface="Arial Unicode MS"/>
              </a:rPr>
              <a:t>t</a:t>
            </a:r>
            <a:r>
              <a:rPr sz="2400" spc="-5" dirty="0">
                <a:latin typeface="Arial Unicode MS"/>
                <a:cs typeface="Arial Unicode MS"/>
              </a:rPr>
              <a:t>m</a:t>
            </a:r>
            <a:r>
              <a:rPr sz="2400" spc="-165" dirty="0">
                <a:latin typeface="Arial Unicode MS"/>
                <a:cs typeface="Arial Unicode MS"/>
              </a:rPr>
              <a:t>a</a:t>
            </a:r>
            <a:r>
              <a:rPr sz="2400" spc="-45" dirty="0">
                <a:latin typeface="Arial Unicode MS"/>
                <a:cs typeface="Arial Unicode MS"/>
              </a:rPr>
              <a:t>x</a:t>
            </a:r>
            <a:r>
              <a:rPr sz="2400" spc="195" dirty="0">
                <a:latin typeface="Arial Unicode MS"/>
                <a:cs typeface="Arial Unicode MS"/>
              </a:rPr>
              <a:t>(</a:t>
            </a:r>
            <a:r>
              <a:rPr sz="2400" spc="-500" dirty="0">
                <a:latin typeface="Arial Unicode MS"/>
                <a:cs typeface="Arial Unicode MS"/>
              </a:rPr>
              <a:t>𝐖</a:t>
            </a:r>
            <a:r>
              <a:rPr sz="2400" spc="-505" dirty="0">
                <a:latin typeface="Arial Unicode MS"/>
                <a:cs typeface="Arial Unicode MS"/>
              </a:rPr>
              <a:t>𝐡</a:t>
            </a:r>
            <a:r>
              <a:rPr lang="en-US" sz="2400" spc="-505" dirty="0">
                <a:latin typeface="Arial Unicode MS"/>
                <a:cs typeface="Arial Unicode MS"/>
              </a:rPr>
              <a:t>.  </a:t>
            </a:r>
            <a:r>
              <a:rPr sz="2400" spc="195" dirty="0"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2604203" y="3531670"/>
            <a:ext cx="993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solidFill>
                  <a:srgbClr val="548235"/>
                </a:solidFill>
                <a:latin typeface="Arial"/>
                <a:cs typeface="Arial"/>
              </a:rPr>
              <a:t>State:</a:t>
            </a:r>
            <a:r>
              <a:rPr sz="2400" spc="-195" dirty="0">
                <a:solidFill>
                  <a:srgbClr val="548235"/>
                </a:solidFill>
                <a:latin typeface="Arial"/>
                <a:cs typeface="Arial"/>
              </a:rPr>
              <a:t> </a:t>
            </a:r>
            <a:r>
              <a:rPr sz="2400" spc="-935" dirty="0">
                <a:solidFill>
                  <a:srgbClr val="548235"/>
                </a:solidFill>
                <a:latin typeface="Arial Unicode MS"/>
                <a:cs typeface="Arial Unicode MS"/>
              </a:rPr>
              <a:t>𝐡</a:t>
            </a:r>
            <a:endParaRPr sz="24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4489816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B533F80-7CF8-5245-9DA9-7FC5A58B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1325879"/>
            <a:ext cx="9008110" cy="485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2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64E5736-2385-A143-A84B-CE99649C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" y="1543049"/>
            <a:ext cx="9243060" cy="47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385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783F68FE-5D36-FD4C-BEE4-B439CBD4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80" y="1466303"/>
            <a:ext cx="9718040" cy="50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237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0BAF65-AB57-E44F-996D-77758F65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1581149"/>
            <a:ext cx="9753600" cy="4827037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F3676A0F-589F-AE4C-BD0A-1AAEF7CE416A}"/>
              </a:ext>
            </a:extLst>
          </p:cNvPr>
          <p:cNvSpPr txBox="1">
            <a:spLocks/>
          </p:cNvSpPr>
          <p:nvPr/>
        </p:nvSpPr>
        <p:spPr>
          <a:xfrm>
            <a:off x="7459981" y="3308509"/>
            <a:ext cx="4099559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275" dirty="0">
                <a:solidFill>
                  <a:srgbClr val="FF0000"/>
                </a:solidFill>
              </a:rPr>
              <a:t>Why do we need W</a:t>
            </a:r>
            <a:r>
              <a:rPr lang="en-US" sz="2000" spc="275" dirty="0">
                <a:solidFill>
                  <a:srgbClr val="FF0000"/>
                </a:solidFill>
              </a:rPr>
              <a:t>K</a:t>
            </a:r>
            <a:r>
              <a:rPr lang="en-US" sz="3200" spc="275" dirty="0">
                <a:solidFill>
                  <a:srgbClr val="FF0000"/>
                </a:solidFill>
              </a:rPr>
              <a:t> and W</a:t>
            </a:r>
            <a:r>
              <a:rPr lang="en-US" sz="1800" spc="275" dirty="0">
                <a:solidFill>
                  <a:srgbClr val="FF0000"/>
                </a:solidFill>
              </a:rPr>
              <a:t>Q</a:t>
            </a:r>
            <a:r>
              <a:rPr lang="en-US" sz="3200" spc="275" dirty="0">
                <a:solidFill>
                  <a:srgbClr val="FF0000"/>
                </a:solidFill>
              </a:rPr>
              <a:t>?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81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A72DD20-982C-8E45-9045-CE404CCD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09" y="1690688"/>
            <a:ext cx="9913089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89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F2638E3-4BCF-2F4E-B04E-A61BE394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20" y="1568450"/>
            <a:ext cx="9174922" cy="46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45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71E1A7A-6125-AF4E-915D-34982D92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20" y="1549400"/>
            <a:ext cx="9309100" cy="4670328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0856C65A-D739-6E44-8D83-07603551A978}"/>
              </a:ext>
            </a:extLst>
          </p:cNvPr>
          <p:cNvSpPr txBox="1">
            <a:spLocks/>
          </p:cNvSpPr>
          <p:nvPr/>
        </p:nvSpPr>
        <p:spPr>
          <a:xfrm>
            <a:off x="7188200" y="365125"/>
            <a:ext cx="4165600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275" dirty="0">
                <a:solidFill>
                  <a:srgbClr val="FF0000"/>
                </a:solidFill>
              </a:rPr>
              <a:t>Should we incorporate S</a:t>
            </a:r>
            <a:r>
              <a:rPr lang="en-US" sz="2000" spc="275" dirty="0">
                <a:solidFill>
                  <a:srgbClr val="FF0000"/>
                </a:solidFill>
              </a:rPr>
              <a:t>0</a:t>
            </a:r>
            <a:r>
              <a:rPr lang="en-US" sz="3200" spc="275" dirty="0">
                <a:solidFill>
                  <a:srgbClr val="FF0000"/>
                </a:solidFill>
              </a:rPr>
              <a:t> here?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29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EA33F86-D25C-A045-8F6C-E95E1A2C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2" y="1828800"/>
            <a:ext cx="103336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89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847406B-AE7F-304B-AB0D-86A113EBE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79" y="1362710"/>
            <a:ext cx="9425941" cy="47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833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C565F44-32D8-244A-BB33-281074236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464309"/>
            <a:ext cx="9311640" cy="474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5766" y="2068512"/>
            <a:ext cx="1879632" cy="330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131726"/>
            <a:ext cx="827801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RNN </a:t>
            </a:r>
            <a:r>
              <a:rPr spc="260" dirty="0"/>
              <a:t>for </a:t>
            </a:r>
            <a:r>
              <a:rPr spc="295" dirty="0"/>
              <a:t>Text</a:t>
            </a:r>
            <a:r>
              <a:rPr spc="200" dirty="0"/>
              <a:t> </a:t>
            </a:r>
            <a:r>
              <a:rPr spc="250" dirty="0"/>
              <a:t>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6588" y="1552911"/>
            <a:ext cx="303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4472C4"/>
                </a:solidFill>
                <a:latin typeface="Arial"/>
                <a:cs typeface="Arial"/>
              </a:rPr>
              <a:t>predict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420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7902" y="1840250"/>
            <a:ext cx="666369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800" spc="-40" dirty="0">
                <a:latin typeface="Arial"/>
                <a:cs typeface="Arial"/>
              </a:rPr>
              <a:t>Input </a:t>
            </a:r>
            <a:r>
              <a:rPr sz="2800" spc="-30" dirty="0">
                <a:latin typeface="Arial"/>
                <a:cs typeface="Arial"/>
              </a:rPr>
              <a:t>text: </a:t>
            </a:r>
            <a:r>
              <a:rPr sz="2800" spc="50" dirty="0">
                <a:latin typeface="Arial"/>
                <a:cs typeface="Arial"/>
              </a:rPr>
              <a:t>“</a:t>
            </a:r>
            <a:r>
              <a:rPr sz="2800" spc="50" dirty="0">
                <a:solidFill>
                  <a:srgbClr val="FF0000"/>
                </a:solidFill>
                <a:latin typeface="Courier New"/>
                <a:cs typeface="Courier New"/>
              </a:rPr>
              <a:t>the </a:t>
            </a:r>
            <a:r>
              <a:rPr sz="2800" spc="-10" dirty="0">
                <a:solidFill>
                  <a:srgbClr val="FF0000"/>
                </a:solidFill>
                <a:latin typeface="Courier New"/>
                <a:cs typeface="Courier New"/>
              </a:rPr>
              <a:t>cat sat </a:t>
            </a:r>
            <a:r>
              <a:rPr sz="2800" spc="-5" dirty="0">
                <a:solidFill>
                  <a:srgbClr val="FF0000"/>
                </a:solidFill>
                <a:latin typeface="Courier New"/>
                <a:cs typeface="Courier New"/>
              </a:rPr>
              <a:t>on </a:t>
            </a:r>
            <a:r>
              <a:rPr sz="2800" spc="-10" dirty="0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r>
              <a:rPr sz="2800" spc="-3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800" spc="70" dirty="0">
                <a:solidFill>
                  <a:srgbClr val="FF0000"/>
                </a:solidFill>
                <a:latin typeface="Courier New"/>
                <a:cs typeface="Courier New"/>
              </a:rPr>
              <a:t>ma</a:t>
            </a:r>
            <a:r>
              <a:rPr sz="2800" spc="70" dirty="0">
                <a:latin typeface="Arial"/>
                <a:cs typeface="Arial"/>
              </a:rPr>
              <a:t>”</a:t>
            </a:r>
            <a:endParaRPr sz="2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40"/>
              </a:spcBef>
              <a:buChar char="•"/>
              <a:tabLst>
                <a:tab pos="297815" algn="l"/>
                <a:tab pos="298450" algn="l"/>
              </a:tabLst>
            </a:pPr>
            <a:r>
              <a:rPr sz="2800" spc="-105" dirty="0">
                <a:latin typeface="Arial"/>
                <a:cs typeface="Arial"/>
              </a:rPr>
              <a:t>Question: </a:t>
            </a:r>
            <a:r>
              <a:rPr sz="2800" spc="-50" dirty="0">
                <a:latin typeface="Arial"/>
                <a:cs typeface="Arial"/>
              </a:rPr>
              <a:t>what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395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5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r>
              <a:rPr sz="2800" spc="-15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9162" y="1164426"/>
            <a:ext cx="6729730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240" dirty="0">
                <a:latin typeface="Arial"/>
                <a:cs typeface="Arial"/>
              </a:rPr>
              <a:t>Example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5591" y="2895003"/>
            <a:ext cx="6729730" cy="48577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0" rIns="0" bIns="0" rtlCol="0">
            <a:spAutoFit/>
          </a:bodyPr>
          <a:lstStyle/>
          <a:p>
            <a:pPr marL="430530" indent="-229235">
              <a:lnSpc>
                <a:spcPts val="3220"/>
              </a:lnSpc>
              <a:buChar char="•"/>
              <a:tabLst>
                <a:tab pos="431165" algn="l"/>
              </a:tabLst>
            </a:pPr>
            <a:r>
              <a:rPr sz="2800" spc="-315" dirty="0">
                <a:latin typeface="Arial"/>
                <a:cs typeface="Arial"/>
              </a:rPr>
              <a:t>RNN </a:t>
            </a:r>
            <a:r>
              <a:rPr sz="2800" spc="-50" dirty="0">
                <a:latin typeface="Arial"/>
                <a:cs typeface="Arial"/>
              </a:rPr>
              <a:t>outputs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35" dirty="0">
                <a:latin typeface="Arial"/>
                <a:cs typeface="Arial"/>
              </a:rPr>
              <a:t>distribution </a:t>
            </a:r>
            <a:r>
              <a:rPr sz="2800" spc="-100" dirty="0">
                <a:latin typeface="Arial"/>
                <a:cs typeface="Arial"/>
              </a:rPr>
              <a:t>over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chars.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375" y="3446701"/>
            <a:ext cx="11715750" cy="305689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4678680" indent="-229235">
              <a:lnSpc>
                <a:spcPct val="100000"/>
              </a:lnSpc>
              <a:spcBef>
                <a:spcPts val="740"/>
              </a:spcBef>
              <a:buChar char="•"/>
              <a:tabLst>
                <a:tab pos="4679315" algn="l"/>
              </a:tabLst>
            </a:pPr>
            <a:r>
              <a:rPr sz="2800" spc="-190" dirty="0">
                <a:latin typeface="Arial"/>
                <a:cs typeface="Arial"/>
              </a:rPr>
              <a:t>Sample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120" dirty="0">
                <a:latin typeface="Arial"/>
                <a:cs typeface="Arial"/>
              </a:rPr>
              <a:t>char </a:t>
            </a:r>
            <a:r>
              <a:rPr sz="2800" spc="-30" dirty="0">
                <a:latin typeface="Arial"/>
                <a:cs typeface="Arial"/>
              </a:rPr>
              <a:t>from </a:t>
            </a:r>
            <a:r>
              <a:rPr sz="2800" spc="45" dirty="0">
                <a:latin typeface="Arial"/>
                <a:cs typeface="Arial"/>
              </a:rPr>
              <a:t>it; </a:t>
            </a:r>
            <a:r>
              <a:rPr sz="2800" spc="-110" dirty="0">
                <a:latin typeface="Arial"/>
                <a:cs typeface="Arial"/>
              </a:rPr>
              <a:t>we </a:t>
            </a:r>
            <a:r>
              <a:rPr sz="2800" spc="-170" dirty="0">
                <a:latin typeface="Arial"/>
                <a:cs typeface="Arial"/>
              </a:rPr>
              <a:t>may </a:t>
            </a:r>
            <a:r>
              <a:rPr sz="2800" spc="-100" dirty="0">
                <a:latin typeface="Arial"/>
                <a:cs typeface="Arial"/>
              </a:rPr>
              <a:t>get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‘</a:t>
            </a:r>
            <a:r>
              <a:rPr sz="2800" spc="-114" dirty="0">
                <a:solidFill>
                  <a:srgbClr val="4472C4"/>
                </a:solidFill>
                <a:latin typeface="Courier New"/>
                <a:cs typeface="Courier New"/>
              </a:rPr>
              <a:t>t</a:t>
            </a:r>
            <a:r>
              <a:rPr sz="2800" spc="-114" dirty="0">
                <a:latin typeface="Arial"/>
                <a:cs typeface="Arial"/>
              </a:rPr>
              <a:t>’.</a:t>
            </a:r>
            <a:endParaRPr sz="2800">
              <a:latin typeface="Arial"/>
              <a:cs typeface="Arial"/>
            </a:endParaRPr>
          </a:p>
          <a:p>
            <a:pPr marL="4678680" indent="-229235">
              <a:lnSpc>
                <a:spcPct val="100000"/>
              </a:lnSpc>
              <a:spcBef>
                <a:spcPts val="640"/>
              </a:spcBef>
              <a:buChar char="•"/>
              <a:tabLst>
                <a:tab pos="4679315" algn="l"/>
              </a:tabLst>
            </a:pPr>
            <a:r>
              <a:rPr sz="2800" spc="-295" dirty="0">
                <a:latin typeface="Arial"/>
                <a:cs typeface="Arial"/>
              </a:rPr>
              <a:t>Take </a:t>
            </a:r>
            <a:r>
              <a:rPr sz="2800" spc="50" dirty="0">
                <a:latin typeface="Arial"/>
                <a:cs typeface="Arial"/>
              </a:rPr>
              <a:t>“</a:t>
            </a:r>
            <a:r>
              <a:rPr sz="2800" spc="50" dirty="0">
                <a:solidFill>
                  <a:srgbClr val="FF0000"/>
                </a:solidFill>
                <a:latin typeface="Courier New"/>
                <a:cs typeface="Courier New"/>
              </a:rPr>
              <a:t>the </a:t>
            </a:r>
            <a:r>
              <a:rPr sz="2800" spc="-10" dirty="0">
                <a:solidFill>
                  <a:srgbClr val="FF0000"/>
                </a:solidFill>
                <a:latin typeface="Courier New"/>
                <a:cs typeface="Courier New"/>
              </a:rPr>
              <a:t>cat sat </a:t>
            </a:r>
            <a:r>
              <a:rPr sz="2800" spc="-5" dirty="0">
                <a:solidFill>
                  <a:srgbClr val="FF0000"/>
                </a:solidFill>
                <a:latin typeface="Courier New"/>
                <a:cs typeface="Courier New"/>
              </a:rPr>
              <a:t>on </a:t>
            </a:r>
            <a:r>
              <a:rPr sz="2800" spc="-10" dirty="0">
                <a:solidFill>
                  <a:srgbClr val="FF0000"/>
                </a:solidFill>
                <a:latin typeface="Courier New"/>
                <a:cs typeface="Courier New"/>
              </a:rPr>
              <a:t>the </a:t>
            </a:r>
            <a:r>
              <a:rPr sz="2800" spc="50" dirty="0">
                <a:solidFill>
                  <a:srgbClr val="FF0000"/>
                </a:solidFill>
                <a:latin typeface="Courier New"/>
                <a:cs typeface="Courier New"/>
              </a:rPr>
              <a:t>ma</a:t>
            </a:r>
            <a:r>
              <a:rPr sz="2800" spc="50" dirty="0">
                <a:solidFill>
                  <a:srgbClr val="4472C4"/>
                </a:solidFill>
                <a:latin typeface="Courier New"/>
                <a:cs typeface="Courier New"/>
              </a:rPr>
              <a:t>t</a:t>
            </a:r>
            <a:r>
              <a:rPr sz="2800" spc="50" dirty="0">
                <a:latin typeface="Arial"/>
                <a:cs typeface="Arial"/>
              </a:rPr>
              <a:t>” </a:t>
            </a:r>
            <a:r>
              <a:rPr sz="2800" spc="-265" dirty="0">
                <a:latin typeface="Arial"/>
                <a:cs typeface="Arial"/>
              </a:rPr>
              <a:t>as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input.</a:t>
            </a:r>
            <a:endParaRPr sz="2800">
              <a:latin typeface="Arial"/>
              <a:cs typeface="Arial"/>
            </a:endParaRPr>
          </a:p>
          <a:p>
            <a:pPr marL="4678680" indent="-229235">
              <a:lnSpc>
                <a:spcPct val="100000"/>
              </a:lnSpc>
              <a:spcBef>
                <a:spcPts val="640"/>
              </a:spcBef>
              <a:buChar char="•"/>
              <a:tabLst>
                <a:tab pos="4679315" algn="l"/>
              </a:tabLst>
            </a:pPr>
            <a:r>
              <a:rPr sz="2800" spc="-120" dirty="0">
                <a:latin typeface="Arial"/>
                <a:cs typeface="Arial"/>
              </a:rPr>
              <a:t>Maybe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85" dirty="0">
                <a:latin typeface="Arial"/>
                <a:cs typeface="Arial"/>
              </a:rPr>
              <a:t>next </a:t>
            </a:r>
            <a:r>
              <a:rPr sz="2800" spc="-120" dirty="0">
                <a:latin typeface="Arial"/>
                <a:cs typeface="Arial"/>
              </a:rPr>
              <a:t>char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65" dirty="0">
                <a:solidFill>
                  <a:srgbClr val="4472C4"/>
                </a:solidFill>
                <a:latin typeface="Arial"/>
                <a:cs typeface="Arial"/>
              </a:rPr>
              <a:t>period</a:t>
            </a:r>
            <a:r>
              <a:rPr sz="2800" spc="-360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‘</a:t>
            </a:r>
            <a:r>
              <a:rPr sz="2800" spc="-114" dirty="0">
                <a:solidFill>
                  <a:srgbClr val="4472C4"/>
                </a:solidFill>
                <a:latin typeface="Courier New"/>
                <a:cs typeface="Courier New"/>
              </a:rPr>
              <a:t>.</a:t>
            </a:r>
            <a:r>
              <a:rPr sz="2800" spc="-114" dirty="0">
                <a:latin typeface="Arial"/>
                <a:cs typeface="Arial"/>
              </a:rPr>
              <a:t>’.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r>
              <a:rPr sz="28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Arial"/>
                <a:cs typeface="Arial"/>
              </a:rPr>
              <a:t>(char-level)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Arial"/>
              <a:cs typeface="Arial"/>
            </a:endParaRPr>
          </a:p>
          <a:p>
            <a:pPr marL="735965">
              <a:lnSpc>
                <a:spcPct val="100000"/>
              </a:lnSpc>
            </a:pP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8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8641" y="5729287"/>
            <a:ext cx="171450" cy="314325"/>
          </a:xfrm>
          <a:custGeom>
            <a:avLst/>
            <a:gdLst/>
            <a:ahLst/>
            <a:cxnLst/>
            <a:rect l="l" t="t" r="r" b="b"/>
            <a:pathLst>
              <a:path w="171450" h="314325">
                <a:moveTo>
                  <a:pt x="85725" y="0"/>
                </a:moveTo>
                <a:lnTo>
                  <a:pt x="0" y="171449"/>
                </a:lnTo>
                <a:lnTo>
                  <a:pt x="57150" y="171449"/>
                </a:lnTo>
                <a:lnTo>
                  <a:pt x="57150" y="314324"/>
                </a:lnTo>
                <a:lnTo>
                  <a:pt x="114300" y="314325"/>
                </a:lnTo>
                <a:lnTo>
                  <a:pt x="114300" y="171450"/>
                </a:lnTo>
                <a:lnTo>
                  <a:pt x="171449" y="171450"/>
                </a:lnTo>
                <a:lnTo>
                  <a:pt x="85725" y="0"/>
                </a:lnTo>
                <a:close/>
              </a:path>
              <a:path w="171450" h="314325">
                <a:moveTo>
                  <a:pt x="171449" y="171450"/>
                </a:moveTo>
                <a:lnTo>
                  <a:pt x="114300" y="171450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480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4E1C8747-F01F-7046-A9DB-9C9FE4EB0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1393189"/>
            <a:ext cx="9271000" cy="47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69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C139E66-CCD7-704B-93F5-8D6ADAF3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417319"/>
            <a:ext cx="9897332" cy="50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26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5CF1670-B1A5-144A-B459-5262FA1D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59" y="1459230"/>
            <a:ext cx="9586405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44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56120C7-5E92-4A4C-96B3-0C13DA5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78" y="1690688"/>
            <a:ext cx="9943243" cy="40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10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06F3243-7C56-0140-AF74-62CA24DD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" y="1690688"/>
            <a:ext cx="10030828" cy="38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55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6CDF37A-D707-D34A-AA48-286DF330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19" y="1363504"/>
            <a:ext cx="9672162" cy="41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997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489653F-D8AB-6740-A01B-48AF6B85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9" y="1690688"/>
            <a:ext cx="9475931" cy="38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392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2F7E053-7D7B-A140-A166-F667481A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70" y="1690688"/>
            <a:ext cx="9832612" cy="41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299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882A44-CF80-CB4E-AEE3-8FED148A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0" y="1605041"/>
            <a:ext cx="9919970" cy="420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683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10B4254-7F7E-7A47-AD74-BC24C9FBA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1659698"/>
            <a:ext cx="9761220" cy="40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7763" y="1640846"/>
            <a:ext cx="5612765" cy="88391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241300" algn="l"/>
              </a:tabLst>
            </a:pPr>
            <a:r>
              <a:rPr sz="2800" spc="-155" dirty="0">
                <a:latin typeface="Arial"/>
                <a:cs typeface="Arial"/>
              </a:rPr>
              <a:t>Cut </a:t>
            </a:r>
            <a:r>
              <a:rPr sz="2800" spc="-30" dirty="0">
                <a:latin typeface="Arial"/>
                <a:cs typeface="Arial"/>
              </a:rPr>
              <a:t>text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segments </a:t>
            </a:r>
            <a:r>
              <a:rPr sz="2800" spc="-10" dirty="0">
                <a:latin typeface="Arial"/>
                <a:cs typeface="Arial"/>
              </a:rPr>
              <a:t>(with</a:t>
            </a:r>
            <a:r>
              <a:rPr sz="2800" spc="-39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overlap).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8500" algn="l"/>
                <a:tab pos="1404620" algn="l"/>
                <a:tab pos="4062095" algn="l"/>
              </a:tabLst>
            </a:pPr>
            <a:r>
              <a:rPr sz="2400" spc="-165" dirty="0">
                <a:latin typeface="Arial"/>
                <a:cs typeface="Arial"/>
              </a:rPr>
              <a:t>E.g.,	</a:t>
            </a:r>
            <a:r>
              <a:rPr sz="2400" spc="-5" dirty="0">
                <a:latin typeface="Courier New"/>
                <a:cs typeface="Courier New"/>
              </a:rPr>
              <a:t>seg_len=40 </a:t>
            </a:r>
            <a:r>
              <a:rPr sz="2400" spc="-114" dirty="0">
                <a:latin typeface="Arial"/>
                <a:cs typeface="Arial"/>
              </a:rPr>
              <a:t>and	</a:t>
            </a:r>
            <a:r>
              <a:rPr sz="2400" spc="-15" dirty="0">
                <a:latin typeface="Courier New"/>
                <a:cs typeface="Courier New"/>
              </a:rPr>
              <a:t>stride=3</a:t>
            </a:r>
            <a:r>
              <a:rPr sz="2400" spc="-1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766" y="2068512"/>
            <a:ext cx="1879632" cy="330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0259" y="131726"/>
            <a:ext cx="89760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Train </a:t>
            </a:r>
            <a:r>
              <a:rPr spc="270" dirty="0"/>
              <a:t>an </a:t>
            </a:r>
            <a:r>
              <a:rPr spc="150" dirty="0"/>
              <a:t>RNN </a:t>
            </a:r>
            <a:r>
              <a:rPr spc="260" dirty="0"/>
              <a:t>for </a:t>
            </a:r>
            <a:r>
              <a:rPr spc="295" dirty="0"/>
              <a:t>Text</a:t>
            </a:r>
            <a:r>
              <a:rPr spc="190" dirty="0"/>
              <a:t> </a:t>
            </a:r>
            <a:r>
              <a:rPr spc="250" dirty="0"/>
              <a:t>Prediction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6588" y="1552911"/>
            <a:ext cx="303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4472C4"/>
                </a:solidFill>
                <a:latin typeface="Arial"/>
                <a:cs typeface="Arial"/>
              </a:rPr>
              <a:t>predict </a:t>
            </a:r>
            <a:r>
              <a:rPr sz="2800" spc="-35" dirty="0">
                <a:solidFill>
                  <a:srgbClr val="4472C4"/>
                </a:solidFill>
                <a:latin typeface="Arial"/>
                <a:cs typeface="Arial"/>
              </a:rPr>
              <a:t>the </a:t>
            </a:r>
            <a:r>
              <a:rPr sz="2800" spc="-85" dirty="0">
                <a:solidFill>
                  <a:srgbClr val="4472C4"/>
                </a:solidFill>
                <a:latin typeface="Arial"/>
                <a:cs typeface="Arial"/>
              </a:rPr>
              <a:t>next</a:t>
            </a:r>
            <a:r>
              <a:rPr sz="2800" spc="-420" dirty="0">
                <a:solidFill>
                  <a:srgbClr val="4472C4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4472C4"/>
                </a:solidFill>
                <a:latin typeface="Arial"/>
                <a:cs typeface="Arial"/>
              </a:rPr>
              <a:t>char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9023" y="1164426"/>
            <a:ext cx="8143875" cy="48577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b="1" spc="-190" dirty="0">
                <a:latin typeface="Arial"/>
                <a:cs typeface="Arial"/>
              </a:rPr>
              <a:t>How </a:t>
            </a:r>
            <a:r>
              <a:rPr sz="2800" b="1" spc="-210" dirty="0">
                <a:latin typeface="Arial"/>
                <a:cs typeface="Arial"/>
              </a:rPr>
              <a:t>do </a:t>
            </a:r>
            <a:r>
              <a:rPr sz="2800" b="1" spc="-130" dirty="0">
                <a:latin typeface="Arial"/>
                <a:cs typeface="Arial"/>
              </a:rPr>
              <a:t>we </a:t>
            </a:r>
            <a:r>
              <a:rPr sz="2800" b="1" spc="-120" dirty="0">
                <a:latin typeface="Arial"/>
                <a:cs typeface="Arial"/>
              </a:rPr>
              <a:t>train </a:t>
            </a:r>
            <a:r>
              <a:rPr sz="2800" b="1" spc="-315" dirty="0">
                <a:latin typeface="Arial"/>
                <a:cs typeface="Arial"/>
              </a:rPr>
              <a:t>such </a:t>
            </a:r>
            <a:r>
              <a:rPr sz="2800" b="1" spc="-190" dirty="0">
                <a:latin typeface="Arial"/>
                <a:cs typeface="Arial"/>
              </a:rPr>
              <a:t>an</a:t>
            </a:r>
            <a:r>
              <a:rPr sz="2800" b="1" spc="-380" dirty="0">
                <a:latin typeface="Arial"/>
                <a:cs typeface="Arial"/>
              </a:rPr>
              <a:t> </a:t>
            </a:r>
            <a:r>
              <a:rPr sz="2800" b="1" spc="-305" dirty="0">
                <a:latin typeface="Arial"/>
                <a:cs typeface="Arial"/>
              </a:rPr>
              <a:t>RNN?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7765" y="4165292"/>
            <a:ext cx="807910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Machine learning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is </a:t>
            </a:r>
            <a:r>
              <a:rPr sz="1800" b="1" dirty="0">
                <a:solidFill>
                  <a:srgbClr val="FF0000"/>
                </a:solidFill>
                <a:latin typeface="Courier New"/>
                <a:cs typeface="Courier New"/>
              </a:rPr>
              <a:t>a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subset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of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artifici</a:t>
            </a:r>
            <a:r>
              <a:rPr sz="1800" b="1" spc="-10" dirty="0">
                <a:solidFill>
                  <a:srgbClr val="4472C4"/>
                </a:solidFill>
                <a:latin typeface="Courier New"/>
                <a:cs typeface="Courier New"/>
              </a:rPr>
              <a:t>a</a:t>
            </a:r>
            <a:r>
              <a:rPr sz="1800" spc="-10" dirty="0">
                <a:latin typeface="Courier New"/>
                <a:cs typeface="Courier New"/>
              </a:rPr>
              <a:t>l intelligence in  the field </a:t>
            </a:r>
            <a:r>
              <a:rPr sz="1800" spc="-5" dirty="0">
                <a:latin typeface="Courier New"/>
                <a:cs typeface="Courier New"/>
              </a:rPr>
              <a:t>of </a:t>
            </a:r>
            <a:r>
              <a:rPr sz="1800" spc="-10" dirty="0">
                <a:latin typeface="Courier New"/>
                <a:cs typeface="Courier New"/>
              </a:rPr>
              <a:t>computer science that often uses statistical  techniques </a:t>
            </a:r>
            <a:r>
              <a:rPr sz="1800" spc="-5" dirty="0">
                <a:latin typeface="Courier New"/>
                <a:cs typeface="Courier New"/>
              </a:rPr>
              <a:t>to </a:t>
            </a:r>
            <a:r>
              <a:rPr sz="1800" spc="-10" dirty="0">
                <a:latin typeface="Courier New"/>
                <a:cs typeface="Courier New"/>
              </a:rPr>
              <a:t>give computers the ability </a:t>
            </a:r>
            <a:r>
              <a:rPr sz="1800" spc="-5" dirty="0">
                <a:latin typeface="Courier New"/>
                <a:cs typeface="Courier New"/>
              </a:rPr>
              <a:t>to </a:t>
            </a:r>
            <a:r>
              <a:rPr sz="1800" spc="-10" dirty="0">
                <a:latin typeface="Courier New"/>
                <a:cs typeface="Courier New"/>
              </a:rPr>
              <a:t>"learn" (i.e.,  progressively improve performance </a:t>
            </a:r>
            <a:r>
              <a:rPr sz="1800" spc="-5" dirty="0">
                <a:latin typeface="Courier New"/>
                <a:cs typeface="Courier New"/>
              </a:rPr>
              <a:t>on </a:t>
            </a:r>
            <a:r>
              <a:rPr sz="1800" dirty="0">
                <a:latin typeface="Courier New"/>
                <a:cs typeface="Courier New"/>
              </a:rPr>
              <a:t>a </a:t>
            </a:r>
            <a:r>
              <a:rPr sz="1800" spc="-10" dirty="0">
                <a:latin typeface="Courier New"/>
                <a:cs typeface="Courier New"/>
              </a:rPr>
              <a:t>specific task) with  data, without being explicitly programmed. The name machine  learning was coined </a:t>
            </a:r>
            <a:r>
              <a:rPr sz="1800" spc="-5" dirty="0">
                <a:latin typeface="Courier New"/>
                <a:cs typeface="Courier New"/>
              </a:rPr>
              <a:t>in </a:t>
            </a:r>
            <a:r>
              <a:rPr sz="1800" spc="-10" dirty="0">
                <a:latin typeface="Courier New"/>
                <a:cs typeface="Courier New"/>
              </a:rPr>
              <a:t>1959 </a:t>
            </a:r>
            <a:r>
              <a:rPr sz="1800" spc="-5" dirty="0">
                <a:latin typeface="Courier New"/>
                <a:cs typeface="Courier New"/>
              </a:rPr>
              <a:t>by </a:t>
            </a:r>
            <a:r>
              <a:rPr sz="1800" spc="-10" dirty="0">
                <a:latin typeface="Courier New"/>
                <a:cs typeface="Courier New"/>
              </a:rPr>
              <a:t>Arthur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Samuel.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Courier New"/>
                <a:cs typeface="Courier New"/>
              </a:rPr>
              <a:t>…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90117" y="6051232"/>
            <a:ext cx="1428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800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375" y="5213687"/>
            <a:ext cx="3103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r>
              <a:rPr sz="2800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Arial"/>
                <a:cs typeface="Arial"/>
              </a:rPr>
              <a:t>(char-level)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8641" y="5729287"/>
            <a:ext cx="171450" cy="314325"/>
          </a:xfrm>
          <a:custGeom>
            <a:avLst/>
            <a:gdLst/>
            <a:ahLst/>
            <a:cxnLst/>
            <a:rect l="l" t="t" r="r" b="b"/>
            <a:pathLst>
              <a:path w="171450" h="314325">
                <a:moveTo>
                  <a:pt x="85725" y="0"/>
                </a:moveTo>
                <a:lnTo>
                  <a:pt x="0" y="171449"/>
                </a:lnTo>
                <a:lnTo>
                  <a:pt x="57150" y="171449"/>
                </a:lnTo>
                <a:lnTo>
                  <a:pt x="57150" y="314324"/>
                </a:lnTo>
                <a:lnTo>
                  <a:pt x="114300" y="314325"/>
                </a:lnTo>
                <a:lnTo>
                  <a:pt x="114300" y="171450"/>
                </a:lnTo>
                <a:lnTo>
                  <a:pt x="171449" y="171450"/>
                </a:lnTo>
                <a:lnTo>
                  <a:pt x="85725" y="0"/>
                </a:lnTo>
                <a:close/>
              </a:path>
              <a:path w="171450" h="314325">
                <a:moveTo>
                  <a:pt x="171449" y="171450"/>
                </a:moveTo>
                <a:lnTo>
                  <a:pt x="114300" y="171450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0622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3D55245-4039-614C-9E8C-319F2457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903787" cy="38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764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BE1E2DE-24F0-C34A-B3D9-B01BD7D1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82" y="1690688"/>
            <a:ext cx="9695835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1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SimpleRNN </a:t>
            </a:r>
            <a:r>
              <a:rPr spc="190" dirty="0"/>
              <a:t>+</a:t>
            </a:r>
            <a:r>
              <a:rPr spc="155" dirty="0"/>
              <a:t> </a:t>
            </a:r>
            <a:r>
              <a:rPr spc="285" dirty="0"/>
              <a:t>Attention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F28982E-728E-B740-BF7C-0EA094CD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90" y="1295400"/>
            <a:ext cx="10835620" cy="46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460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471732" y="131726"/>
            <a:ext cx="56257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Time</a:t>
            </a:r>
            <a:r>
              <a:rPr spc="150" dirty="0"/>
              <a:t> </a:t>
            </a:r>
            <a:r>
              <a:rPr spc="310" dirty="0"/>
              <a:t>Complexity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225745" y="1056968"/>
            <a:ext cx="990473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800" b="1" spc="-195" dirty="0">
                <a:latin typeface="Arial"/>
                <a:cs typeface="Arial"/>
              </a:rPr>
              <a:t>Question: </a:t>
            </a:r>
            <a:r>
              <a:rPr sz="2800" spc="-130" dirty="0">
                <a:latin typeface="Arial"/>
                <a:cs typeface="Arial"/>
              </a:rPr>
              <a:t>How </a:t>
            </a:r>
            <a:r>
              <a:rPr sz="2800" spc="-150" dirty="0">
                <a:latin typeface="Arial"/>
                <a:cs typeface="Arial"/>
              </a:rPr>
              <a:t>many </a:t>
            </a:r>
            <a:r>
              <a:rPr sz="2800" spc="-105" dirty="0">
                <a:latin typeface="Arial"/>
                <a:cs typeface="Arial"/>
              </a:rPr>
              <a:t>weights </a:t>
            </a:r>
            <a:r>
              <a:rPr sz="2800" spc="-770" dirty="0">
                <a:latin typeface="Arial Unicode MS"/>
                <a:cs typeface="Arial Unicode MS"/>
              </a:rPr>
              <a:t>𝛼</a:t>
            </a:r>
            <a:r>
              <a:rPr sz="3000" spc="-1155" baseline="-15277" dirty="0">
                <a:latin typeface="Arial Unicode MS"/>
                <a:cs typeface="Arial Unicode MS"/>
              </a:rPr>
              <a:t>1</a:t>
            </a:r>
            <a:r>
              <a:rPr sz="3000" spc="412" baseline="-15277" dirty="0">
                <a:latin typeface="Arial Unicode MS"/>
                <a:cs typeface="Arial Unicode MS"/>
              </a:rPr>
              <a:t> </a:t>
            </a:r>
            <a:r>
              <a:rPr sz="2800" spc="-175" dirty="0">
                <a:latin typeface="Arial"/>
                <a:cs typeface="Arial"/>
              </a:rPr>
              <a:t>have </a:t>
            </a:r>
            <a:r>
              <a:rPr sz="2800" spc="-130" dirty="0">
                <a:latin typeface="Arial"/>
                <a:cs typeface="Arial"/>
              </a:rPr>
              <a:t>been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computed?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8" name="Picture 67" descr="Diagram&#10;&#10;Description automatically generated">
            <a:extLst>
              <a:ext uri="{FF2B5EF4-FFF2-40B4-BE49-F238E27FC236}">
                <a16:creationId xmlns:a16="http://schemas.microsoft.com/office/drawing/2014/main" id="{4713905E-C036-2343-99E8-C139EE5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" y="2764592"/>
            <a:ext cx="9032334" cy="351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977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9446" y="131726"/>
            <a:ext cx="487807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Time</a:t>
            </a:r>
            <a:r>
              <a:rPr spc="150" dirty="0"/>
              <a:t> </a:t>
            </a:r>
            <a:r>
              <a:rPr spc="310" dirty="0"/>
              <a:t>Complexity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5745" y="1056968"/>
            <a:ext cx="990473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800" b="1" spc="-195" dirty="0">
                <a:latin typeface="Arial"/>
                <a:cs typeface="Arial"/>
              </a:rPr>
              <a:t>Question: </a:t>
            </a:r>
            <a:r>
              <a:rPr sz="2800" spc="-130" dirty="0">
                <a:latin typeface="Arial"/>
                <a:cs typeface="Arial"/>
              </a:rPr>
              <a:t>How </a:t>
            </a:r>
            <a:r>
              <a:rPr sz="2800" spc="-150" dirty="0">
                <a:latin typeface="Arial"/>
                <a:cs typeface="Arial"/>
              </a:rPr>
              <a:t>many </a:t>
            </a:r>
            <a:r>
              <a:rPr sz="2800" spc="-105" dirty="0">
                <a:latin typeface="Arial"/>
                <a:cs typeface="Arial"/>
              </a:rPr>
              <a:t>weights </a:t>
            </a:r>
            <a:r>
              <a:rPr sz="2800" spc="-770" dirty="0">
                <a:latin typeface="Arial Unicode MS"/>
                <a:cs typeface="Arial Unicode MS"/>
              </a:rPr>
              <a:t>𝛼</a:t>
            </a:r>
            <a:r>
              <a:rPr sz="3000" spc="-1155" baseline="-15277" dirty="0">
                <a:latin typeface="Arial Unicode MS"/>
                <a:cs typeface="Arial Unicode MS"/>
              </a:rPr>
              <a:t>1</a:t>
            </a:r>
            <a:r>
              <a:rPr sz="3000" spc="412" baseline="-15277" dirty="0">
                <a:latin typeface="Arial Unicode MS"/>
                <a:cs typeface="Arial Unicode MS"/>
              </a:rPr>
              <a:t> </a:t>
            </a:r>
            <a:r>
              <a:rPr sz="2800" spc="-175" dirty="0">
                <a:latin typeface="Arial"/>
                <a:cs typeface="Arial"/>
              </a:rPr>
              <a:t>have </a:t>
            </a:r>
            <a:r>
              <a:rPr sz="2800" spc="-130" dirty="0">
                <a:latin typeface="Arial"/>
                <a:cs typeface="Arial"/>
              </a:rPr>
              <a:t>been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computed?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5745" y="1656278"/>
            <a:ext cx="9904730" cy="989330"/>
          </a:xfrm>
          <a:custGeom>
            <a:avLst/>
            <a:gdLst/>
            <a:ahLst/>
            <a:cxnLst/>
            <a:rect l="l" t="t" r="r" b="b"/>
            <a:pathLst>
              <a:path w="9904730" h="989330">
                <a:moveTo>
                  <a:pt x="0" y="988796"/>
                </a:moveTo>
                <a:lnTo>
                  <a:pt x="9904218" y="988796"/>
                </a:lnTo>
                <a:lnTo>
                  <a:pt x="9904218" y="0"/>
                </a:lnTo>
                <a:lnTo>
                  <a:pt x="0" y="0"/>
                </a:lnTo>
                <a:lnTo>
                  <a:pt x="0" y="988796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1785" y="1646119"/>
            <a:ext cx="9507855" cy="93102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82600" indent="-457200">
              <a:lnSpc>
                <a:spcPct val="100000"/>
              </a:lnSpc>
              <a:spcBef>
                <a:spcPts val="340"/>
              </a:spcBef>
              <a:buChar char="•"/>
              <a:tabLst>
                <a:tab pos="481965" algn="l"/>
                <a:tab pos="482600" algn="l"/>
              </a:tabLst>
            </a:pPr>
            <a:r>
              <a:rPr sz="2800" spc="-340" dirty="0">
                <a:latin typeface="Arial"/>
                <a:cs typeface="Arial"/>
              </a:rPr>
              <a:t>To </a:t>
            </a:r>
            <a:r>
              <a:rPr lang="en-US" sz="2800" spc="-340" dirty="0">
                <a:latin typeface="Arial"/>
                <a:cs typeface="Arial"/>
              </a:rPr>
              <a:t>  </a:t>
            </a:r>
            <a:r>
              <a:rPr sz="2800" spc="-90" dirty="0">
                <a:latin typeface="Arial"/>
                <a:cs typeface="Arial"/>
              </a:rPr>
              <a:t>compute </a:t>
            </a:r>
            <a:r>
              <a:rPr sz="2800" spc="-114" dirty="0">
                <a:latin typeface="Arial"/>
                <a:cs typeface="Arial"/>
              </a:rPr>
              <a:t>one </a:t>
            </a:r>
            <a:r>
              <a:rPr sz="2800" spc="-80" dirty="0">
                <a:latin typeface="Arial"/>
                <a:cs typeface="Arial"/>
              </a:rPr>
              <a:t>vector </a:t>
            </a:r>
            <a:r>
              <a:rPr sz="2800" spc="-1160" dirty="0">
                <a:solidFill>
                  <a:srgbClr val="BF9000"/>
                </a:solidFill>
                <a:latin typeface="Arial Unicode MS"/>
                <a:cs typeface="Arial Unicode MS"/>
              </a:rPr>
              <a:t>𝐜</a:t>
            </a:r>
            <a:r>
              <a:rPr lang="en-US" sz="2800" spc="-105" dirty="0" err="1">
                <a:solidFill>
                  <a:srgbClr val="BF9000"/>
                </a:solidFill>
                <a:latin typeface="Arial"/>
                <a:cs typeface="Arial"/>
              </a:rPr>
              <a:t>cj</a:t>
            </a:r>
            <a:r>
              <a:rPr lang="en-US" sz="2800" spc="-105" dirty="0">
                <a:solidFill>
                  <a:srgbClr val="BF9000"/>
                </a:solidFill>
                <a:latin typeface="Arial"/>
                <a:cs typeface="Arial"/>
              </a:rPr>
              <a:t> </a:t>
            </a:r>
            <a:r>
              <a:rPr lang="en-US" sz="2800" spc="-105" dirty="0">
                <a:latin typeface="Arial"/>
                <a:cs typeface="Arial"/>
              </a:rPr>
              <a:t>we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compute </a:t>
            </a:r>
            <a:r>
              <a:rPr sz="2800" spc="-455" dirty="0">
                <a:solidFill>
                  <a:srgbClr val="FF0000"/>
                </a:solidFill>
                <a:latin typeface="Arial Unicode MS"/>
                <a:cs typeface="Arial Unicode MS"/>
              </a:rPr>
              <a:t>𝑚 </a:t>
            </a:r>
            <a:r>
              <a:rPr lang="en-US" sz="2800" spc="-455" dirty="0">
                <a:solidFill>
                  <a:srgbClr val="FF0000"/>
                </a:solidFill>
                <a:latin typeface="Arial Unicode MS"/>
                <a:cs typeface="Arial Unicode MS"/>
              </a:rPr>
              <a:t>  </a:t>
            </a:r>
            <a:r>
              <a:rPr sz="2800" spc="-95" dirty="0">
                <a:latin typeface="Arial"/>
                <a:cs typeface="Arial"/>
              </a:rPr>
              <a:t>weights: </a:t>
            </a:r>
            <a:r>
              <a:rPr sz="2800" spc="-405" dirty="0">
                <a:solidFill>
                  <a:srgbClr val="7030A0"/>
                </a:solidFill>
                <a:latin typeface="Arial Unicode MS"/>
                <a:cs typeface="Arial Unicode MS"/>
              </a:rPr>
              <a:t>𝛼</a:t>
            </a:r>
            <a:r>
              <a:rPr lang="en-US" sz="3000" spc="-607" baseline="-15277" dirty="0">
                <a:solidFill>
                  <a:srgbClr val="7030A0"/>
                </a:solidFill>
                <a:latin typeface="Arial Unicode MS"/>
                <a:cs typeface="Arial Unicode MS"/>
              </a:rPr>
              <a:t>1 </a:t>
            </a:r>
            <a:r>
              <a:rPr sz="2800" spc="-405" dirty="0">
                <a:solidFill>
                  <a:srgbClr val="7030A0"/>
                </a:solidFill>
                <a:latin typeface="Arial Unicode MS"/>
                <a:cs typeface="Arial Unicode MS"/>
              </a:rPr>
              <a:t>, ⋯ </a:t>
            </a:r>
            <a:r>
              <a:rPr sz="2800" spc="-204" dirty="0">
                <a:solidFill>
                  <a:srgbClr val="7030A0"/>
                </a:solidFill>
                <a:latin typeface="Arial Unicode MS"/>
                <a:cs typeface="Arial Unicode MS"/>
              </a:rPr>
              <a:t>,</a:t>
            </a:r>
            <a:r>
              <a:rPr sz="2800" spc="-270" dirty="0">
                <a:solidFill>
                  <a:srgbClr val="7030A0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solidFill>
                  <a:srgbClr val="7030A0"/>
                </a:solidFill>
                <a:latin typeface="Arial Unicode MS"/>
                <a:cs typeface="Arial Unicode MS"/>
              </a:rPr>
              <a:t>𝛼</a:t>
            </a:r>
            <a:r>
              <a:rPr lang="en-US" sz="3000" spc="-240" baseline="-15277" dirty="0">
                <a:solidFill>
                  <a:srgbClr val="7030A0"/>
                </a:solidFill>
                <a:latin typeface="Arial Unicode MS"/>
                <a:cs typeface="Arial Unicode MS"/>
              </a:rPr>
              <a:t>m</a:t>
            </a:r>
            <a:r>
              <a:rPr sz="2800" spc="-16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482600" indent="-457200">
              <a:lnSpc>
                <a:spcPct val="100000"/>
              </a:lnSpc>
              <a:spcBef>
                <a:spcPts val="240"/>
              </a:spcBef>
              <a:buChar char="•"/>
              <a:tabLst>
                <a:tab pos="481965" algn="l"/>
                <a:tab pos="482600" algn="l"/>
              </a:tabLst>
            </a:pPr>
            <a:r>
              <a:rPr sz="2800" spc="-204" dirty="0">
                <a:latin typeface="Arial"/>
                <a:cs typeface="Arial"/>
              </a:rPr>
              <a:t>The </a:t>
            </a:r>
            <a:r>
              <a:rPr sz="2800" spc="-140" dirty="0">
                <a:latin typeface="Arial"/>
                <a:cs typeface="Arial"/>
              </a:rPr>
              <a:t>decode</a:t>
            </a:r>
            <a:r>
              <a:rPr lang="en-US" sz="2800" spc="-140" dirty="0">
                <a:latin typeface="Arial"/>
                <a:cs typeface="Arial"/>
              </a:rPr>
              <a:t>r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204" dirty="0">
                <a:latin typeface="Arial"/>
                <a:cs typeface="Arial"/>
              </a:rPr>
              <a:t>has </a:t>
            </a:r>
            <a:r>
              <a:rPr sz="2800" spc="-1700" dirty="0">
                <a:solidFill>
                  <a:srgbClr val="FF0000"/>
                </a:solidFill>
                <a:latin typeface="Arial Unicode MS"/>
                <a:cs typeface="Arial Unicode MS"/>
              </a:rPr>
              <a:t>𝑡</a:t>
            </a:r>
            <a:r>
              <a:rPr sz="2800" spc="-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lang="en-US" sz="2800" spc="-80" dirty="0">
                <a:solidFill>
                  <a:srgbClr val="FF0000"/>
                </a:solidFill>
                <a:latin typeface="Arial Unicode MS"/>
                <a:cs typeface="Arial Unicode MS"/>
              </a:rPr>
              <a:t>  </a:t>
            </a:r>
            <a:r>
              <a:rPr sz="2800" spc="-130" dirty="0">
                <a:latin typeface="Arial"/>
                <a:cs typeface="Arial"/>
              </a:rPr>
              <a:t>states, </a:t>
            </a:r>
            <a:r>
              <a:rPr sz="2800" spc="-195" dirty="0">
                <a:latin typeface="Arial"/>
                <a:cs typeface="Arial"/>
              </a:rPr>
              <a:t>so </a:t>
            </a:r>
            <a:r>
              <a:rPr sz="2800" spc="-55" dirty="0">
                <a:latin typeface="Arial"/>
                <a:cs typeface="Arial"/>
              </a:rPr>
              <a:t>there </a:t>
            </a:r>
            <a:r>
              <a:rPr sz="2800" spc="-130" dirty="0">
                <a:latin typeface="Arial"/>
                <a:cs typeface="Arial"/>
              </a:rPr>
              <a:t>are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totally</a:t>
            </a:r>
            <a:r>
              <a:rPr sz="2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i="1" spc="-85" dirty="0">
                <a:solidFill>
                  <a:srgbClr val="FF0000"/>
                </a:solidFill>
                <a:latin typeface="Arial"/>
                <a:cs typeface="Arial"/>
              </a:rPr>
              <a:t>mt</a:t>
            </a:r>
            <a:r>
              <a:rPr lang="en-US" sz="2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r>
              <a:rPr sz="2800" spc="-10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72" name="Picture 71" descr="Diagram&#10;&#10;Description automatically generated">
            <a:extLst>
              <a:ext uri="{FF2B5EF4-FFF2-40B4-BE49-F238E27FC236}">
                <a16:creationId xmlns:a16="http://schemas.microsoft.com/office/drawing/2014/main" id="{B86C06C9-251C-6443-A626-C2C161FC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" y="2764592"/>
            <a:ext cx="9032334" cy="351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494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6168" y="131726"/>
            <a:ext cx="845423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Attention: </a:t>
            </a:r>
            <a:r>
              <a:rPr spc="254" dirty="0">
                <a:solidFill>
                  <a:srgbClr val="C00000"/>
                </a:solidFill>
              </a:rPr>
              <a:t>Weights</a:t>
            </a:r>
            <a:r>
              <a:rPr spc="204" dirty="0">
                <a:solidFill>
                  <a:srgbClr val="C00000"/>
                </a:solidFill>
              </a:rPr>
              <a:t> </a:t>
            </a:r>
            <a:r>
              <a:rPr spc="265" dirty="0">
                <a:solidFill>
                  <a:srgbClr val="C00000"/>
                </a:solidFill>
              </a:rPr>
              <a:t>Visualization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41212" y="2160515"/>
            <a:ext cx="11924499" cy="2819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52541" y="4977441"/>
            <a:ext cx="5882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4" dirty="0">
                <a:solidFill>
                  <a:srgbClr val="FF0000"/>
                </a:solidFill>
                <a:latin typeface="Arial"/>
                <a:cs typeface="Arial"/>
              </a:rPr>
              <a:t>Encoder </a:t>
            </a:r>
            <a:r>
              <a:rPr sz="2800" b="1" spc="-270" dirty="0">
                <a:solidFill>
                  <a:srgbClr val="FF0000"/>
                </a:solidFill>
                <a:latin typeface="Arial"/>
                <a:cs typeface="Arial"/>
              </a:rPr>
              <a:t>RNN </a:t>
            </a:r>
            <a:r>
              <a:rPr sz="2800" b="1" spc="-229" dirty="0">
                <a:latin typeface="Arial"/>
                <a:cs typeface="Arial"/>
              </a:rPr>
              <a:t>(source </a:t>
            </a:r>
            <a:r>
              <a:rPr sz="2800" b="1" spc="-220" dirty="0">
                <a:latin typeface="Arial"/>
                <a:cs typeface="Arial"/>
              </a:rPr>
              <a:t>language:</a:t>
            </a:r>
            <a:r>
              <a:rPr sz="2800" b="1" spc="165" dirty="0">
                <a:latin typeface="Arial"/>
                <a:cs typeface="Arial"/>
              </a:rPr>
              <a:t> </a:t>
            </a:r>
            <a:r>
              <a:rPr sz="2800" b="1" spc="-254" dirty="0">
                <a:latin typeface="Arial"/>
                <a:cs typeface="Arial"/>
              </a:rPr>
              <a:t>English)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97341" y="1520765"/>
            <a:ext cx="5793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15" dirty="0">
                <a:solidFill>
                  <a:srgbClr val="FF0000"/>
                </a:solidFill>
                <a:latin typeface="Arial"/>
                <a:cs typeface="Arial"/>
              </a:rPr>
              <a:t>Decoder </a:t>
            </a:r>
            <a:r>
              <a:rPr sz="2800" b="1" spc="-270" dirty="0">
                <a:solidFill>
                  <a:srgbClr val="FF0000"/>
                </a:solidFill>
                <a:latin typeface="Arial"/>
                <a:cs typeface="Arial"/>
              </a:rPr>
              <a:t>RNN </a:t>
            </a:r>
            <a:r>
              <a:rPr sz="2800" b="1" spc="-125" dirty="0">
                <a:latin typeface="Arial"/>
                <a:cs typeface="Arial"/>
              </a:rPr>
              <a:t>(target </a:t>
            </a:r>
            <a:r>
              <a:rPr sz="2800" b="1" spc="-220" dirty="0">
                <a:latin typeface="Arial"/>
                <a:cs typeface="Arial"/>
              </a:rPr>
              <a:t>language: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225" dirty="0">
                <a:latin typeface="Arial"/>
                <a:cs typeface="Arial"/>
              </a:rPr>
              <a:t>French)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2690" y="6063083"/>
            <a:ext cx="4086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Arial"/>
                <a:cs typeface="Arial"/>
              </a:rPr>
              <a:t>Figure </a:t>
            </a:r>
            <a:r>
              <a:rPr sz="1400" spc="-75" dirty="0">
                <a:latin typeface="Arial"/>
                <a:cs typeface="Arial"/>
              </a:rPr>
              <a:t>is </a:t>
            </a:r>
            <a:r>
              <a:rPr sz="1400" spc="-20" dirty="0">
                <a:latin typeface="Arial"/>
                <a:cs typeface="Arial"/>
              </a:rPr>
              <a:t>from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https://distill.pub/2016/augmented-rnns/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17200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6921" y="120066"/>
            <a:ext cx="86310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Attention: </a:t>
            </a:r>
            <a:r>
              <a:rPr spc="254" dirty="0">
                <a:solidFill>
                  <a:srgbClr val="C00000"/>
                </a:solidFill>
              </a:rPr>
              <a:t>Weights</a:t>
            </a:r>
            <a:r>
              <a:rPr spc="204" dirty="0">
                <a:solidFill>
                  <a:srgbClr val="C00000"/>
                </a:solidFill>
              </a:rPr>
              <a:t> </a:t>
            </a:r>
            <a:r>
              <a:rPr spc="265" dirty="0">
                <a:solidFill>
                  <a:srgbClr val="C00000"/>
                </a:solidFill>
              </a:rPr>
              <a:t>Visualization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41212" y="2160515"/>
            <a:ext cx="11924499" cy="2819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52541" y="4977441"/>
            <a:ext cx="5882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4" dirty="0">
                <a:solidFill>
                  <a:srgbClr val="FF0000"/>
                </a:solidFill>
                <a:latin typeface="Arial"/>
                <a:cs typeface="Arial"/>
              </a:rPr>
              <a:t>Encoder </a:t>
            </a:r>
            <a:r>
              <a:rPr sz="2800" b="1" spc="-270" dirty="0">
                <a:solidFill>
                  <a:srgbClr val="FF0000"/>
                </a:solidFill>
                <a:latin typeface="Arial"/>
                <a:cs typeface="Arial"/>
              </a:rPr>
              <a:t>RNN </a:t>
            </a:r>
            <a:r>
              <a:rPr sz="2800" b="1" spc="-229" dirty="0">
                <a:latin typeface="Arial"/>
                <a:cs typeface="Arial"/>
              </a:rPr>
              <a:t>(source </a:t>
            </a:r>
            <a:r>
              <a:rPr sz="2800" b="1" spc="-220" dirty="0">
                <a:latin typeface="Arial"/>
                <a:cs typeface="Arial"/>
              </a:rPr>
              <a:t>language:</a:t>
            </a:r>
            <a:r>
              <a:rPr sz="2800" b="1" spc="165" dirty="0">
                <a:latin typeface="Arial"/>
                <a:cs typeface="Arial"/>
              </a:rPr>
              <a:t> </a:t>
            </a:r>
            <a:r>
              <a:rPr sz="2800" b="1" spc="-254" dirty="0">
                <a:latin typeface="Arial"/>
                <a:cs typeface="Arial"/>
              </a:rPr>
              <a:t>English)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97341" y="1520765"/>
            <a:ext cx="5793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15" dirty="0">
                <a:solidFill>
                  <a:srgbClr val="FF0000"/>
                </a:solidFill>
                <a:latin typeface="Arial"/>
                <a:cs typeface="Arial"/>
              </a:rPr>
              <a:t>Decoder </a:t>
            </a:r>
            <a:r>
              <a:rPr sz="2800" b="1" spc="-270" dirty="0">
                <a:solidFill>
                  <a:srgbClr val="FF0000"/>
                </a:solidFill>
                <a:latin typeface="Arial"/>
                <a:cs typeface="Arial"/>
              </a:rPr>
              <a:t>RNN </a:t>
            </a:r>
            <a:r>
              <a:rPr sz="2800" b="1" spc="-125" dirty="0">
                <a:latin typeface="Arial"/>
                <a:cs typeface="Arial"/>
              </a:rPr>
              <a:t>(target </a:t>
            </a:r>
            <a:r>
              <a:rPr sz="2800" b="1" spc="-220" dirty="0">
                <a:latin typeface="Arial"/>
                <a:cs typeface="Arial"/>
              </a:rPr>
              <a:t>language: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225" dirty="0">
                <a:latin typeface="Arial"/>
                <a:cs typeface="Arial"/>
              </a:rPr>
              <a:t>French)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2690" y="6063083"/>
            <a:ext cx="4086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Arial"/>
                <a:cs typeface="Arial"/>
              </a:rPr>
              <a:t>Figure </a:t>
            </a:r>
            <a:r>
              <a:rPr sz="1400" spc="-75" dirty="0">
                <a:latin typeface="Arial"/>
                <a:cs typeface="Arial"/>
              </a:rPr>
              <a:t>is </a:t>
            </a:r>
            <a:r>
              <a:rPr sz="1400" spc="-20" dirty="0">
                <a:latin typeface="Arial"/>
                <a:cs typeface="Arial"/>
              </a:rPr>
              <a:t>from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https://distill.pub/2016/augmented-rnns/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19446" y="2409615"/>
            <a:ext cx="876300" cy="702945"/>
          </a:xfrm>
          <a:custGeom>
            <a:avLst/>
            <a:gdLst/>
            <a:ahLst/>
            <a:cxnLst/>
            <a:rect l="l" t="t" r="r" b="b"/>
            <a:pathLst>
              <a:path w="876300" h="702944">
                <a:moveTo>
                  <a:pt x="438016" y="0"/>
                </a:moveTo>
                <a:lnTo>
                  <a:pt x="386934" y="2362"/>
                </a:lnTo>
                <a:lnTo>
                  <a:pt x="337583" y="9275"/>
                </a:lnTo>
                <a:lnTo>
                  <a:pt x="290291" y="20475"/>
                </a:lnTo>
                <a:lnTo>
                  <a:pt x="245388" y="35698"/>
                </a:lnTo>
                <a:lnTo>
                  <a:pt x="203201" y="54680"/>
                </a:lnTo>
                <a:lnTo>
                  <a:pt x="164059" y="77158"/>
                </a:lnTo>
                <a:lnTo>
                  <a:pt x="128292" y="102869"/>
                </a:lnTo>
                <a:lnTo>
                  <a:pt x="96227" y="131549"/>
                </a:lnTo>
                <a:lnTo>
                  <a:pt x="68194" y="162934"/>
                </a:lnTo>
                <a:lnTo>
                  <a:pt x="44520" y="196761"/>
                </a:lnTo>
                <a:lnTo>
                  <a:pt x="25535" y="232767"/>
                </a:lnTo>
                <a:lnTo>
                  <a:pt x="11568" y="270687"/>
                </a:lnTo>
                <a:lnTo>
                  <a:pt x="2946" y="310259"/>
                </a:lnTo>
                <a:lnTo>
                  <a:pt x="0" y="351218"/>
                </a:lnTo>
                <a:lnTo>
                  <a:pt x="2946" y="392177"/>
                </a:lnTo>
                <a:lnTo>
                  <a:pt x="11568" y="431749"/>
                </a:lnTo>
                <a:lnTo>
                  <a:pt x="25535" y="469669"/>
                </a:lnTo>
                <a:lnTo>
                  <a:pt x="44520" y="505675"/>
                </a:lnTo>
                <a:lnTo>
                  <a:pt x="68194" y="539502"/>
                </a:lnTo>
                <a:lnTo>
                  <a:pt x="96227" y="570887"/>
                </a:lnTo>
                <a:lnTo>
                  <a:pt x="128292" y="599567"/>
                </a:lnTo>
                <a:lnTo>
                  <a:pt x="164059" y="625278"/>
                </a:lnTo>
                <a:lnTo>
                  <a:pt x="203201" y="647756"/>
                </a:lnTo>
                <a:lnTo>
                  <a:pt x="245388" y="666738"/>
                </a:lnTo>
                <a:lnTo>
                  <a:pt x="290291" y="681961"/>
                </a:lnTo>
                <a:lnTo>
                  <a:pt x="337583" y="693161"/>
                </a:lnTo>
                <a:lnTo>
                  <a:pt x="386934" y="700074"/>
                </a:lnTo>
                <a:lnTo>
                  <a:pt x="438016" y="702437"/>
                </a:lnTo>
                <a:lnTo>
                  <a:pt x="489098" y="700074"/>
                </a:lnTo>
                <a:lnTo>
                  <a:pt x="538449" y="693161"/>
                </a:lnTo>
                <a:lnTo>
                  <a:pt x="585741" y="681961"/>
                </a:lnTo>
                <a:lnTo>
                  <a:pt x="630645" y="666738"/>
                </a:lnTo>
                <a:lnTo>
                  <a:pt x="672832" y="647756"/>
                </a:lnTo>
                <a:lnTo>
                  <a:pt x="711973" y="625278"/>
                </a:lnTo>
                <a:lnTo>
                  <a:pt x="747741" y="599567"/>
                </a:lnTo>
                <a:lnTo>
                  <a:pt x="779805" y="570887"/>
                </a:lnTo>
                <a:lnTo>
                  <a:pt x="807839" y="539502"/>
                </a:lnTo>
                <a:lnTo>
                  <a:pt x="831512" y="505675"/>
                </a:lnTo>
                <a:lnTo>
                  <a:pt x="850497" y="469669"/>
                </a:lnTo>
                <a:lnTo>
                  <a:pt x="864464" y="431749"/>
                </a:lnTo>
                <a:lnTo>
                  <a:pt x="873086" y="392177"/>
                </a:lnTo>
                <a:lnTo>
                  <a:pt x="876033" y="351218"/>
                </a:lnTo>
                <a:lnTo>
                  <a:pt x="873086" y="310259"/>
                </a:lnTo>
                <a:lnTo>
                  <a:pt x="864464" y="270687"/>
                </a:lnTo>
                <a:lnTo>
                  <a:pt x="850497" y="232767"/>
                </a:lnTo>
                <a:lnTo>
                  <a:pt x="831512" y="196761"/>
                </a:lnTo>
                <a:lnTo>
                  <a:pt x="807839" y="162934"/>
                </a:lnTo>
                <a:lnTo>
                  <a:pt x="779805" y="131549"/>
                </a:lnTo>
                <a:lnTo>
                  <a:pt x="747741" y="102869"/>
                </a:lnTo>
                <a:lnTo>
                  <a:pt x="711973" y="77158"/>
                </a:lnTo>
                <a:lnTo>
                  <a:pt x="672832" y="54680"/>
                </a:lnTo>
                <a:lnTo>
                  <a:pt x="630645" y="35698"/>
                </a:lnTo>
                <a:lnTo>
                  <a:pt x="585741" y="20475"/>
                </a:lnTo>
                <a:lnTo>
                  <a:pt x="538449" y="9275"/>
                </a:lnTo>
                <a:lnTo>
                  <a:pt x="489098" y="2362"/>
                </a:lnTo>
                <a:lnTo>
                  <a:pt x="438016" y="0"/>
                </a:lnTo>
                <a:close/>
              </a:path>
            </a:pathLst>
          </a:custGeom>
          <a:solidFill>
            <a:srgbClr val="FFF2CC">
              <a:alpha val="568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7955" y="3894133"/>
            <a:ext cx="876300" cy="702945"/>
          </a:xfrm>
          <a:custGeom>
            <a:avLst/>
            <a:gdLst/>
            <a:ahLst/>
            <a:cxnLst/>
            <a:rect l="l" t="t" r="r" b="b"/>
            <a:pathLst>
              <a:path w="876300" h="702945">
                <a:moveTo>
                  <a:pt x="438016" y="0"/>
                </a:moveTo>
                <a:lnTo>
                  <a:pt x="386934" y="2362"/>
                </a:lnTo>
                <a:lnTo>
                  <a:pt x="337583" y="9275"/>
                </a:lnTo>
                <a:lnTo>
                  <a:pt x="290291" y="20475"/>
                </a:lnTo>
                <a:lnTo>
                  <a:pt x="245388" y="35698"/>
                </a:lnTo>
                <a:lnTo>
                  <a:pt x="203201" y="54680"/>
                </a:lnTo>
                <a:lnTo>
                  <a:pt x="164059" y="77158"/>
                </a:lnTo>
                <a:lnTo>
                  <a:pt x="128292" y="102869"/>
                </a:lnTo>
                <a:lnTo>
                  <a:pt x="96227" y="131549"/>
                </a:lnTo>
                <a:lnTo>
                  <a:pt x="68194" y="162934"/>
                </a:lnTo>
                <a:lnTo>
                  <a:pt x="44520" y="196761"/>
                </a:lnTo>
                <a:lnTo>
                  <a:pt x="25535" y="232767"/>
                </a:lnTo>
                <a:lnTo>
                  <a:pt x="11568" y="270687"/>
                </a:lnTo>
                <a:lnTo>
                  <a:pt x="2946" y="310259"/>
                </a:lnTo>
                <a:lnTo>
                  <a:pt x="0" y="351218"/>
                </a:lnTo>
                <a:lnTo>
                  <a:pt x="2946" y="392177"/>
                </a:lnTo>
                <a:lnTo>
                  <a:pt x="11568" y="431749"/>
                </a:lnTo>
                <a:lnTo>
                  <a:pt x="25535" y="469669"/>
                </a:lnTo>
                <a:lnTo>
                  <a:pt x="44520" y="505675"/>
                </a:lnTo>
                <a:lnTo>
                  <a:pt x="68194" y="539502"/>
                </a:lnTo>
                <a:lnTo>
                  <a:pt x="96227" y="570887"/>
                </a:lnTo>
                <a:lnTo>
                  <a:pt x="128292" y="599566"/>
                </a:lnTo>
                <a:lnTo>
                  <a:pt x="164059" y="625277"/>
                </a:lnTo>
                <a:lnTo>
                  <a:pt x="203201" y="647755"/>
                </a:lnTo>
                <a:lnTo>
                  <a:pt x="245388" y="666737"/>
                </a:lnTo>
                <a:lnTo>
                  <a:pt x="290291" y="681960"/>
                </a:lnTo>
                <a:lnTo>
                  <a:pt x="337583" y="693159"/>
                </a:lnTo>
                <a:lnTo>
                  <a:pt x="386934" y="700072"/>
                </a:lnTo>
                <a:lnTo>
                  <a:pt x="438016" y="702435"/>
                </a:lnTo>
                <a:lnTo>
                  <a:pt x="489098" y="700072"/>
                </a:lnTo>
                <a:lnTo>
                  <a:pt x="538450" y="693159"/>
                </a:lnTo>
                <a:lnTo>
                  <a:pt x="585742" y="681960"/>
                </a:lnTo>
                <a:lnTo>
                  <a:pt x="630645" y="666737"/>
                </a:lnTo>
                <a:lnTo>
                  <a:pt x="672832" y="647755"/>
                </a:lnTo>
                <a:lnTo>
                  <a:pt x="711974" y="625277"/>
                </a:lnTo>
                <a:lnTo>
                  <a:pt x="747742" y="599566"/>
                </a:lnTo>
                <a:lnTo>
                  <a:pt x="779807" y="570887"/>
                </a:lnTo>
                <a:lnTo>
                  <a:pt x="807840" y="539502"/>
                </a:lnTo>
                <a:lnTo>
                  <a:pt x="831513" y="505675"/>
                </a:lnTo>
                <a:lnTo>
                  <a:pt x="850498" y="469669"/>
                </a:lnTo>
                <a:lnTo>
                  <a:pt x="864466" y="431749"/>
                </a:lnTo>
                <a:lnTo>
                  <a:pt x="873087" y="392177"/>
                </a:lnTo>
                <a:lnTo>
                  <a:pt x="876034" y="351218"/>
                </a:lnTo>
                <a:lnTo>
                  <a:pt x="873087" y="310259"/>
                </a:lnTo>
                <a:lnTo>
                  <a:pt x="864466" y="270687"/>
                </a:lnTo>
                <a:lnTo>
                  <a:pt x="850498" y="232767"/>
                </a:lnTo>
                <a:lnTo>
                  <a:pt x="831513" y="196761"/>
                </a:lnTo>
                <a:lnTo>
                  <a:pt x="807840" y="162934"/>
                </a:lnTo>
                <a:lnTo>
                  <a:pt x="779807" y="131549"/>
                </a:lnTo>
                <a:lnTo>
                  <a:pt x="747742" y="102869"/>
                </a:lnTo>
                <a:lnTo>
                  <a:pt x="711974" y="77158"/>
                </a:lnTo>
                <a:lnTo>
                  <a:pt x="672832" y="54680"/>
                </a:lnTo>
                <a:lnTo>
                  <a:pt x="630645" y="35698"/>
                </a:lnTo>
                <a:lnTo>
                  <a:pt x="585742" y="20475"/>
                </a:lnTo>
                <a:lnTo>
                  <a:pt x="538450" y="9275"/>
                </a:lnTo>
                <a:lnTo>
                  <a:pt x="489098" y="2362"/>
                </a:lnTo>
                <a:lnTo>
                  <a:pt x="438016" y="0"/>
                </a:lnTo>
                <a:close/>
              </a:path>
            </a:pathLst>
          </a:custGeom>
          <a:solidFill>
            <a:srgbClr val="FFF2CC">
              <a:alpha val="568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2428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8160" y="146966"/>
            <a:ext cx="30789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0004" y="1161597"/>
            <a:ext cx="109657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45" dirty="0">
                <a:latin typeface="Arial"/>
                <a:cs typeface="Arial"/>
              </a:rPr>
              <a:t>Standard </a:t>
            </a:r>
            <a:r>
              <a:rPr sz="2800" spc="-260" dirty="0">
                <a:latin typeface="Arial"/>
                <a:cs typeface="Arial"/>
              </a:rPr>
              <a:t>Seq2Seq </a:t>
            </a:r>
            <a:r>
              <a:rPr sz="2800" spc="-80" dirty="0">
                <a:latin typeface="Arial"/>
                <a:cs typeface="Arial"/>
              </a:rPr>
              <a:t>model: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114" dirty="0">
                <a:latin typeface="Arial"/>
                <a:cs typeface="Arial"/>
              </a:rPr>
              <a:t>decoder </a:t>
            </a:r>
            <a:r>
              <a:rPr sz="2800" spc="-125" dirty="0">
                <a:latin typeface="Arial"/>
                <a:cs typeface="Arial"/>
              </a:rPr>
              <a:t>looks </a:t>
            </a:r>
            <a:r>
              <a:rPr sz="2800" spc="-45" dirty="0">
                <a:latin typeface="Arial"/>
                <a:cs typeface="Arial"/>
              </a:rPr>
              <a:t>at </a:t>
            </a:r>
            <a:r>
              <a:rPr sz="2800" spc="-75" dirty="0">
                <a:latin typeface="Arial"/>
                <a:cs typeface="Arial"/>
              </a:rPr>
              <a:t>only </a:t>
            </a:r>
            <a:r>
              <a:rPr sz="2800" spc="-45" dirty="0">
                <a:solidFill>
                  <a:srgbClr val="FF0000"/>
                </a:solidFill>
                <a:latin typeface="Arial"/>
                <a:cs typeface="Arial"/>
              </a:rPr>
              <a:t>its </a:t>
            </a:r>
            <a:r>
              <a:rPr sz="2800" spc="-55" dirty="0">
                <a:solidFill>
                  <a:srgbClr val="FF0000"/>
                </a:solidFill>
                <a:latin typeface="Arial"/>
                <a:cs typeface="Arial"/>
              </a:rPr>
              <a:t>current</a:t>
            </a:r>
            <a:r>
              <a:rPr sz="2800" spc="-4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spc="-480" dirty="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sz="2800" spc="-100" dirty="0">
                <a:solidFill>
                  <a:srgbClr val="FF0000"/>
                </a:solidFill>
                <a:latin typeface="Arial"/>
                <a:cs typeface="Arial"/>
              </a:rPr>
              <a:t>state</a:t>
            </a:r>
            <a:r>
              <a:rPr sz="2800" spc="-10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187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3360" y="131726"/>
            <a:ext cx="31856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0004" y="1080317"/>
            <a:ext cx="10361930" cy="1041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4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45" dirty="0">
                <a:solidFill>
                  <a:srgbClr val="7F7F7F"/>
                </a:solidFill>
                <a:latin typeface="Arial"/>
                <a:cs typeface="Arial"/>
              </a:rPr>
              <a:t>Standard </a:t>
            </a:r>
            <a:r>
              <a:rPr sz="2800" spc="-260" dirty="0">
                <a:solidFill>
                  <a:srgbClr val="7F7F7F"/>
                </a:solidFill>
                <a:latin typeface="Arial"/>
                <a:cs typeface="Arial"/>
              </a:rPr>
              <a:t>Seq2Seq </a:t>
            </a:r>
            <a:r>
              <a:rPr sz="2800" spc="-80" dirty="0">
                <a:solidFill>
                  <a:srgbClr val="7F7F7F"/>
                </a:solidFill>
                <a:latin typeface="Arial"/>
                <a:cs typeface="Arial"/>
              </a:rPr>
              <a:t>model: </a:t>
            </a:r>
            <a:r>
              <a:rPr sz="2800" spc="-35" dirty="0">
                <a:solidFill>
                  <a:srgbClr val="7F7F7F"/>
                </a:solidFill>
                <a:latin typeface="Arial"/>
                <a:cs typeface="Arial"/>
              </a:rPr>
              <a:t>the </a:t>
            </a:r>
            <a:r>
              <a:rPr sz="2800" spc="-114" dirty="0">
                <a:solidFill>
                  <a:srgbClr val="7F7F7F"/>
                </a:solidFill>
                <a:latin typeface="Arial"/>
                <a:cs typeface="Arial"/>
              </a:rPr>
              <a:t>decoder </a:t>
            </a:r>
            <a:r>
              <a:rPr sz="2800" spc="-125" dirty="0">
                <a:solidFill>
                  <a:srgbClr val="7F7F7F"/>
                </a:solidFill>
                <a:latin typeface="Arial"/>
                <a:cs typeface="Arial"/>
              </a:rPr>
              <a:t>looks </a:t>
            </a:r>
            <a:r>
              <a:rPr sz="2800" spc="-45" dirty="0">
                <a:solidFill>
                  <a:srgbClr val="7F7F7F"/>
                </a:solidFill>
                <a:latin typeface="Arial"/>
                <a:cs typeface="Arial"/>
              </a:rPr>
              <a:t>at </a:t>
            </a:r>
            <a:r>
              <a:rPr sz="2800" spc="-75" dirty="0">
                <a:solidFill>
                  <a:srgbClr val="7F7F7F"/>
                </a:solidFill>
                <a:latin typeface="Arial"/>
                <a:cs typeface="Arial"/>
              </a:rPr>
              <a:t>only </a:t>
            </a:r>
            <a:r>
              <a:rPr sz="2800" spc="-45" dirty="0">
                <a:solidFill>
                  <a:srgbClr val="7F7F7F"/>
                </a:solidFill>
                <a:latin typeface="Arial"/>
                <a:cs typeface="Arial"/>
              </a:rPr>
              <a:t>its </a:t>
            </a:r>
            <a:r>
              <a:rPr sz="2800" spc="-55" dirty="0">
                <a:solidFill>
                  <a:srgbClr val="7F7F7F"/>
                </a:solidFill>
                <a:latin typeface="Arial"/>
                <a:cs typeface="Arial"/>
              </a:rPr>
              <a:t>current</a:t>
            </a:r>
            <a:r>
              <a:rPr sz="2800" spc="-5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spc="-95" dirty="0">
                <a:solidFill>
                  <a:srgbClr val="7F7F7F"/>
                </a:solidFill>
                <a:latin typeface="Arial"/>
                <a:cs typeface="Arial"/>
              </a:rPr>
              <a:t>state.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4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40" dirty="0">
                <a:latin typeface="Arial"/>
                <a:cs typeface="Arial"/>
              </a:rPr>
              <a:t>Attention: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decoder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additionally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looks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at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65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sz="2800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800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35" dirty="0">
                <a:solidFill>
                  <a:srgbClr val="FF0000"/>
                </a:solidFill>
                <a:latin typeface="Arial"/>
                <a:cs typeface="Arial"/>
              </a:rPr>
              <a:t>states</a:t>
            </a:r>
            <a:r>
              <a:rPr sz="2800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800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800" spc="-145" dirty="0">
                <a:solidFill>
                  <a:srgbClr val="FF0000"/>
                </a:solidFill>
                <a:latin typeface="Arial"/>
                <a:cs typeface="Arial"/>
              </a:rPr>
              <a:t> encoder</a:t>
            </a:r>
            <a:r>
              <a:rPr sz="2800" spc="-145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62069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5720" y="131726"/>
            <a:ext cx="335327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Su</a:t>
            </a:r>
            <a:r>
              <a:rPr spc="475" dirty="0"/>
              <a:t>mm</a:t>
            </a:r>
            <a:r>
              <a:rPr spc="265" dirty="0"/>
              <a:t>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0004" y="1080317"/>
            <a:ext cx="10361930" cy="15367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4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45" dirty="0">
                <a:solidFill>
                  <a:srgbClr val="7F7F7F"/>
                </a:solidFill>
                <a:latin typeface="Arial"/>
                <a:cs typeface="Arial"/>
              </a:rPr>
              <a:t>Standard </a:t>
            </a:r>
            <a:r>
              <a:rPr sz="2800" spc="-260" dirty="0">
                <a:solidFill>
                  <a:srgbClr val="7F7F7F"/>
                </a:solidFill>
                <a:latin typeface="Arial"/>
                <a:cs typeface="Arial"/>
              </a:rPr>
              <a:t>Seq2Seq </a:t>
            </a:r>
            <a:r>
              <a:rPr sz="2800" spc="-80" dirty="0">
                <a:solidFill>
                  <a:srgbClr val="7F7F7F"/>
                </a:solidFill>
                <a:latin typeface="Arial"/>
                <a:cs typeface="Arial"/>
              </a:rPr>
              <a:t>model: </a:t>
            </a:r>
            <a:r>
              <a:rPr sz="2800" spc="-35" dirty="0">
                <a:solidFill>
                  <a:srgbClr val="7F7F7F"/>
                </a:solidFill>
                <a:latin typeface="Arial"/>
                <a:cs typeface="Arial"/>
              </a:rPr>
              <a:t>the </a:t>
            </a:r>
            <a:r>
              <a:rPr sz="2800" spc="-114" dirty="0">
                <a:solidFill>
                  <a:srgbClr val="7F7F7F"/>
                </a:solidFill>
                <a:latin typeface="Arial"/>
                <a:cs typeface="Arial"/>
              </a:rPr>
              <a:t>decoder </a:t>
            </a:r>
            <a:r>
              <a:rPr sz="2800" spc="-125" dirty="0">
                <a:solidFill>
                  <a:srgbClr val="7F7F7F"/>
                </a:solidFill>
                <a:latin typeface="Arial"/>
                <a:cs typeface="Arial"/>
              </a:rPr>
              <a:t>looks </a:t>
            </a:r>
            <a:r>
              <a:rPr sz="2800" spc="-45" dirty="0">
                <a:solidFill>
                  <a:srgbClr val="7F7F7F"/>
                </a:solidFill>
                <a:latin typeface="Arial"/>
                <a:cs typeface="Arial"/>
              </a:rPr>
              <a:t>at </a:t>
            </a:r>
            <a:r>
              <a:rPr sz="2800" spc="-75" dirty="0">
                <a:solidFill>
                  <a:srgbClr val="7F7F7F"/>
                </a:solidFill>
                <a:latin typeface="Arial"/>
                <a:cs typeface="Arial"/>
              </a:rPr>
              <a:t>only </a:t>
            </a:r>
            <a:r>
              <a:rPr sz="2800" spc="-45" dirty="0">
                <a:solidFill>
                  <a:srgbClr val="7F7F7F"/>
                </a:solidFill>
                <a:latin typeface="Arial"/>
                <a:cs typeface="Arial"/>
              </a:rPr>
              <a:t>its </a:t>
            </a:r>
            <a:r>
              <a:rPr sz="2800" spc="-55" dirty="0">
                <a:solidFill>
                  <a:srgbClr val="7F7F7F"/>
                </a:solidFill>
                <a:latin typeface="Arial"/>
                <a:cs typeface="Arial"/>
              </a:rPr>
              <a:t>current</a:t>
            </a:r>
            <a:r>
              <a:rPr sz="2800" spc="-5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spc="-95" dirty="0">
                <a:solidFill>
                  <a:srgbClr val="7F7F7F"/>
                </a:solidFill>
                <a:latin typeface="Arial"/>
                <a:cs typeface="Arial"/>
              </a:rPr>
              <a:t>state.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4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40" dirty="0">
                <a:solidFill>
                  <a:srgbClr val="7F7F7F"/>
                </a:solidFill>
                <a:latin typeface="Arial"/>
                <a:cs typeface="Arial"/>
              </a:rPr>
              <a:t>Attention:</a:t>
            </a:r>
            <a:r>
              <a:rPr sz="2800" spc="-1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spc="-114" dirty="0">
                <a:solidFill>
                  <a:srgbClr val="7F7F7F"/>
                </a:solidFill>
                <a:latin typeface="Arial"/>
                <a:cs typeface="Arial"/>
              </a:rPr>
              <a:t>decoder</a:t>
            </a:r>
            <a:r>
              <a:rPr sz="2800" spc="-1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spc="-65" dirty="0">
                <a:solidFill>
                  <a:srgbClr val="7F7F7F"/>
                </a:solidFill>
                <a:latin typeface="Arial"/>
                <a:cs typeface="Arial"/>
              </a:rPr>
              <a:t>additionally</a:t>
            </a:r>
            <a:r>
              <a:rPr sz="2800" spc="-1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spc="-125" dirty="0">
                <a:solidFill>
                  <a:srgbClr val="7F7F7F"/>
                </a:solidFill>
                <a:latin typeface="Arial"/>
                <a:cs typeface="Arial"/>
              </a:rPr>
              <a:t>looks</a:t>
            </a:r>
            <a:r>
              <a:rPr sz="2800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spc="-45" dirty="0">
                <a:solidFill>
                  <a:srgbClr val="7F7F7F"/>
                </a:solidFill>
                <a:latin typeface="Arial"/>
                <a:cs typeface="Arial"/>
              </a:rPr>
              <a:t>at</a:t>
            </a:r>
            <a:r>
              <a:rPr sz="2800" spc="-1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spc="-65" dirty="0">
                <a:solidFill>
                  <a:srgbClr val="7F7F7F"/>
                </a:solidFill>
                <a:latin typeface="Arial"/>
                <a:cs typeface="Arial"/>
              </a:rPr>
              <a:t>all</a:t>
            </a:r>
            <a:r>
              <a:rPr sz="2800" spc="-1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2800" spc="-1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spc="-135" dirty="0">
                <a:solidFill>
                  <a:srgbClr val="7F7F7F"/>
                </a:solidFill>
                <a:latin typeface="Arial"/>
                <a:cs typeface="Arial"/>
              </a:rPr>
              <a:t>states</a:t>
            </a:r>
            <a:r>
              <a:rPr sz="2800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7F7F7F"/>
                </a:solidFill>
                <a:latin typeface="Arial"/>
                <a:cs typeface="Arial"/>
              </a:rPr>
              <a:t>of</a:t>
            </a:r>
            <a:r>
              <a:rPr sz="2800" spc="-1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2800" spc="-145" dirty="0">
                <a:solidFill>
                  <a:srgbClr val="7F7F7F"/>
                </a:solidFill>
                <a:latin typeface="Arial"/>
                <a:cs typeface="Arial"/>
              </a:rPr>
              <a:t> encoder.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40" dirty="0">
                <a:latin typeface="Arial"/>
                <a:cs typeface="Arial"/>
              </a:rPr>
              <a:t>Attention: </a:t>
            </a:r>
            <a:r>
              <a:rPr sz="2800" spc="-114" dirty="0">
                <a:latin typeface="Arial"/>
                <a:cs typeface="Arial"/>
              </a:rPr>
              <a:t>decoder </a:t>
            </a:r>
            <a:r>
              <a:rPr sz="2800" spc="-135" dirty="0">
                <a:latin typeface="Arial"/>
                <a:cs typeface="Arial"/>
              </a:rPr>
              <a:t>knows </a:t>
            </a:r>
            <a:r>
              <a:rPr sz="2800" spc="-90" dirty="0">
                <a:latin typeface="Arial"/>
                <a:cs typeface="Arial"/>
              </a:rPr>
              <a:t>where </a:t>
            </a:r>
            <a:r>
              <a:rPr sz="2800" spc="25" dirty="0">
                <a:latin typeface="Arial"/>
                <a:cs typeface="Arial"/>
              </a:rPr>
              <a:t>to</a:t>
            </a:r>
            <a:r>
              <a:rPr sz="2800" spc="-335" dirty="0">
                <a:latin typeface="Arial"/>
                <a:cs typeface="Arial"/>
              </a:rPr>
              <a:t> </a:t>
            </a:r>
            <a:r>
              <a:rPr sz="2800" spc="-130" dirty="0">
                <a:solidFill>
                  <a:srgbClr val="FF0000"/>
                </a:solidFill>
                <a:latin typeface="Arial"/>
                <a:cs typeface="Arial"/>
              </a:rPr>
              <a:t>focus</a:t>
            </a:r>
            <a:r>
              <a:rPr sz="2800" spc="-13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140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8205</TotalTime>
  <Words>2529</Words>
  <Application>Microsoft Macintosh PowerPoint</Application>
  <PresentationFormat>Widescreen</PresentationFormat>
  <Paragraphs>425</Paragraphs>
  <Slides>135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Arial Unicode MS</vt:lpstr>
      <vt:lpstr>Arial</vt:lpstr>
      <vt:lpstr>Calibri</vt:lpstr>
      <vt:lpstr>Calibri Light</vt:lpstr>
      <vt:lpstr>Courier New</vt:lpstr>
      <vt:lpstr>Times New Roman</vt:lpstr>
      <vt:lpstr>Office Theme</vt:lpstr>
      <vt:lpstr>ECE 884 Deep Learning</vt:lpstr>
      <vt:lpstr>Review of last lecture</vt:lpstr>
      <vt:lpstr>Today’s lecture</vt:lpstr>
      <vt:lpstr>PowerPoint Presentation</vt:lpstr>
      <vt:lpstr>RNN for Text Prediction</vt:lpstr>
      <vt:lpstr>RNN for Text Prediction</vt:lpstr>
      <vt:lpstr>RNN for Text Prediction</vt:lpstr>
      <vt:lpstr>RNN for Text Prediction</vt:lpstr>
      <vt:lpstr>Train an RNN for Text Prediction</vt:lpstr>
      <vt:lpstr>Train an RNN for Text Prediction</vt:lpstr>
      <vt:lpstr>Train an RNN for Text Prediction</vt:lpstr>
      <vt:lpstr>Train an RNN for Text Prediction</vt:lpstr>
      <vt:lpstr>Train an RNN for Text Prediction</vt:lpstr>
      <vt:lpstr>Train an RNN for Text Prediction</vt:lpstr>
      <vt:lpstr>Train an RNN for Text Prediction</vt:lpstr>
      <vt:lpstr>Text Generation#1</vt:lpstr>
      <vt:lpstr>PowerPoint Presentation</vt:lpstr>
      <vt:lpstr>Text Generation#3</vt:lpstr>
      <vt:lpstr>PowerPoint Presentation</vt:lpstr>
      <vt:lpstr>Image Captioning</vt:lpstr>
      <vt:lpstr>Image Captioning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Captioning: Example Results</vt:lpstr>
      <vt:lpstr>PowerPoint Presentation</vt:lpstr>
      <vt:lpstr>Neural Machine Translation</vt:lpstr>
      <vt:lpstr>Sequence-to-Sequence Model (Seq2Seq)</vt:lpstr>
      <vt:lpstr>Seq2Seq Model</vt:lpstr>
      <vt:lpstr>Seq2Seq Model</vt:lpstr>
      <vt:lpstr>Seq2Seq Model</vt:lpstr>
      <vt:lpstr>Seq2Seq Model</vt:lpstr>
      <vt:lpstr>Seq2Seq Model</vt:lpstr>
      <vt:lpstr>Seq2Seq Model</vt:lpstr>
      <vt:lpstr>Seq2Seq Model</vt:lpstr>
      <vt:lpstr>Seq2Seq Model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PowerPoint Presentation</vt:lpstr>
      <vt:lpstr>An example</vt:lpstr>
      <vt:lpstr>An example</vt:lpstr>
      <vt:lpstr>An example</vt:lpstr>
      <vt:lpstr>How to Improve?</vt:lpstr>
      <vt:lpstr>Bi-LSTM instead of LSTM (Encoder only!)</vt:lpstr>
      <vt:lpstr>Bi-LSTM instead of LSTM (Encoder only!)</vt:lpstr>
      <vt:lpstr>Bi-LSTM instead of LSTM (Encoder only!)</vt:lpstr>
      <vt:lpstr>How to Improve?</vt:lpstr>
      <vt:lpstr>Seq2Seq Model</vt:lpstr>
      <vt:lpstr>Seq2Seq Model</vt:lpstr>
      <vt:lpstr>Seq2Seq Model</vt:lpstr>
      <vt:lpstr>Seq2Seq Model</vt:lpstr>
      <vt:lpstr>Seq2Seq Model</vt:lpstr>
      <vt:lpstr>Seq2Seq Model</vt:lpstr>
      <vt:lpstr>Attention for Seq2Seq Model</vt:lpstr>
      <vt:lpstr>Seq2Seq Model with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SimpleRNN + Attention</vt:lpstr>
      <vt:lpstr>Time Complexity</vt:lpstr>
      <vt:lpstr>Time Complexity</vt:lpstr>
      <vt:lpstr>Attention: Weights Visualization</vt:lpstr>
      <vt:lpstr>Attention: Weights Visualization</vt:lpstr>
      <vt:lpstr>Summary</vt:lpstr>
      <vt:lpstr>Summary</vt:lpstr>
      <vt:lpstr>Summary</vt:lpstr>
      <vt:lpstr>Summary</vt:lpstr>
      <vt:lpstr>Self-Attention</vt:lpstr>
      <vt:lpstr>Self-Attention</vt:lpstr>
      <vt:lpstr>SimpleRNN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SimpleRNN + Self-Attention</vt:lpstr>
      <vt:lpstr>Summary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669</cp:revision>
  <dcterms:created xsi:type="dcterms:W3CDTF">2021-01-18T23:49:29Z</dcterms:created>
  <dcterms:modified xsi:type="dcterms:W3CDTF">2021-04-01T15:03:01Z</dcterms:modified>
</cp:coreProperties>
</file>